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10" r:id="rId2"/>
    <p:sldId id="281" r:id="rId3"/>
    <p:sldId id="280" r:id="rId4"/>
    <p:sldId id="300" r:id="rId5"/>
    <p:sldId id="279" r:id="rId6"/>
  </p:sldIdLst>
  <p:sldSz cx="12192000" cy="6858000"/>
  <p:notesSz cx="6669088" cy="9926638"/>
  <p:defaultTextStyle>
    <a:defPPr>
      <a:defRPr lang="it-IT"/>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9999"/>
    <a:srgbClr val="E2E9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9966" autoAdjust="0"/>
    <p:restoredTop sz="94660"/>
  </p:normalViewPr>
  <p:slideViewPr>
    <p:cSldViewPr snapToGrid="0">
      <p:cViewPr varScale="1">
        <p:scale>
          <a:sx n="94" d="100"/>
          <a:sy n="94" d="100"/>
        </p:scale>
        <p:origin x="126" y="816"/>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E967BD71-9290-4567-B074-EB6F848A8FC4}"/>
              </a:ext>
            </a:extLst>
          </p:cNvPr>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49992B4F-3F18-44AE-AC7D-AB7048AC40CA}"/>
              </a:ext>
            </a:extLst>
          </p:cNvPr>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CC168987-E981-43F0-B840-9E8D55D36AB5}" type="datetimeFigureOut">
              <a:rPr lang="it-IT" smtClean="0"/>
              <a:t>17/05/2019</a:t>
            </a:fld>
            <a:endParaRPr lang="it-IT"/>
          </a:p>
        </p:txBody>
      </p:sp>
      <p:sp>
        <p:nvSpPr>
          <p:cNvPr id="4" name="Segnaposto piè di pagina 3">
            <a:extLst>
              <a:ext uri="{FF2B5EF4-FFF2-40B4-BE49-F238E27FC236}">
                <a16:creationId xmlns:a16="http://schemas.microsoft.com/office/drawing/2014/main" id="{6B76397C-60F9-4EE0-A8E5-25D4AB5E3C36}"/>
              </a:ext>
            </a:extLst>
          </p:cNvPr>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9A6D65B1-6962-4276-A375-1B96A46FFC2C}"/>
              </a:ext>
            </a:extLst>
          </p:cNvPr>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548BBA97-8C2B-439A-BC53-1C46CF28527A}" type="slidenum">
              <a:rPr lang="it-IT" smtClean="0"/>
              <a:t>‹N›</a:t>
            </a:fld>
            <a:endParaRPr lang="it-IT"/>
          </a:p>
        </p:txBody>
      </p:sp>
    </p:spTree>
    <p:extLst>
      <p:ext uri="{BB962C8B-B14F-4D97-AF65-F5344CB8AC3E}">
        <p14:creationId xmlns:p14="http://schemas.microsoft.com/office/powerpoint/2010/main" val="14646679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A4234EAD-441B-4616-BE89-0B66682B07FF}"/>
              </a:ext>
            </a:extLst>
          </p:cNvPr>
          <p:cNvSpPr>
            <a:spLocks noGrp="1"/>
          </p:cNvSpPr>
          <p:nvPr>
            <p:ph type="hdr" sz="quarter"/>
          </p:nvPr>
        </p:nvSpPr>
        <p:spPr>
          <a:xfrm>
            <a:off x="0" y="0"/>
            <a:ext cx="2890665" cy="498008"/>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a:extLst>
              <a:ext uri="{FF2B5EF4-FFF2-40B4-BE49-F238E27FC236}">
                <a16:creationId xmlns:a16="http://schemas.microsoft.com/office/drawing/2014/main" id="{B41C951F-B2F3-42F7-B8C7-FF2555211459}"/>
              </a:ext>
            </a:extLst>
          </p:cNvPr>
          <p:cNvSpPr>
            <a:spLocks noGrp="1"/>
          </p:cNvSpPr>
          <p:nvPr>
            <p:ph type="dt" idx="1"/>
          </p:nvPr>
        </p:nvSpPr>
        <p:spPr>
          <a:xfrm>
            <a:off x="3776866" y="0"/>
            <a:ext cx="2890665" cy="498008"/>
          </a:xfrm>
          <a:prstGeom prst="rect">
            <a:avLst/>
          </a:prstGeom>
        </p:spPr>
        <p:txBody>
          <a:bodyPr vert="horz" lIns="91440" tIns="45720" rIns="91440" bIns="45720" rtlCol="0"/>
          <a:lstStyle>
            <a:lvl1pPr algn="r">
              <a:defRPr sz="1200"/>
            </a:lvl1pPr>
          </a:lstStyle>
          <a:p>
            <a:pPr>
              <a:defRPr/>
            </a:pPr>
            <a:fld id="{FF2375AE-67C1-4B15-8586-4F183B212B7E}" type="datetimeFigureOut">
              <a:rPr lang="it-IT"/>
              <a:pPr>
                <a:defRPr/>
              </a:pPr>
              <a:t>17/05/2019</a:t>
            </a:fld>
            <a:endParaRPr lang="it-IT"/>
          </a:p>
        </p:txBody>
      </p:sp>
      <p:sp>
        <p:nvSpPr>
          <p:cNvPr id="4" name="Segnaposto immagine diapositiva 3">
            <a:extLst>
              <a:ext uri="{FF2B5EF4-FFF2-40B4-BE49-F238E27FC236}">
                <a16:creationId xmlns:a16="http://schemas.microsoft.com/office/drawing/2014/main" id="{997F7998-1CA6-4DF8-BFC2-818C2B9A5575}"/>
              </a:ext>
            </a:extLst>
          </p:cNvPr>
          <p:cNvSpPr>
            <a:spLocks noGrp="1" noRot="1" noChangeAspect="1"/>
          </p:cNvSpPr>
          <p:nvPr>
            <p:ph type="sldImg" idx="2"/>
          </p:nvPr>
        </p:nvSpPr>
        <p:spPr>
          <a:xfrm>
            <a:off x="357188" y="1239838"/>
            <a:ext cx="5954712" cy="3351212"/>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899D9BEE-ACA1-498D-90F0-A91B30CE468F}"/>
              </a:ext>
            </a:extLst>
          </p:cNvPr>
          <p:cNvSpPr>
            <a:spLocks noGrp="1"/>
          </p:cNvSpPr>
          <p:nvPr>
            <p:ph type="body" sz="quarter" idx="3"/>
          </p:nvPr>
        </p:nvSpPr>
        <p:spPr>
          <a:xfrm>
            <a:off x="666598" y="4777365"/>
            <a:ext cx="5335893" cy="3909042"/>
          </a:xfrm>
          <a:prstGeom prst="rect">
            <a:avLst/>
          </a:prstGeom>
        </p:spPr>
        <p:txBody>
          <a:bodyPr vert="horz" lIns="91440" tIns="45720" rIns="91440" bIns="45720" rtlCol="0"/>
          <a:lstStyle/>
          <a:p>
            <a:pPr lvl="0"/>
            <a:r>
              <a:rPr lang="it-IT" noProof="0"/>
              <a:t>Modifica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0C5ECB24-9795-4B38-80A6-969BA2B79F3F}"/>
              </a:ext>
            </a:extLst>
          </p:cNvPr>
          <p:cNvSpPr>
            <a:spLocks noGrp="1"/>
          </p:cNvSpPr>
          <p:nvPr>
            <p:ph type="ftr" sz="quarter" idx="4"/>
          </p:nvPr>
        </p:nvSpPr>
        <p:spPr>
          <a:xfrm>
            <a:off x="0" y="9428630"/>
            <a:ext cx="2890665" cy="498008"/>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a:extLst>
              <a:ext uri="{FF2B5EF4-FFF2-40B4-BE49-F238E27FC236}">
                <a16:creationId xmlns:a16="http://schemas.microsoft.com/office/drawing/2014/main" id="{62D97734-97E5-4FE9-BC7D-67F5B49912FF}"/>
              </a:ext>
            </a:extLst>
          </p:cNvPr>
          <p:cNvSpPr>
            <a:spLocks noGrp="1"/>
          </p:cNvSpPr>
          <p:nvPr>
            <p:ph type="sldNum" sz="quarter" idx="5"/>
          </p:nvPr>
        </p:nvSpPr>
        <p:spPr>
          <a:xfrm>
            <a:off x="3776866" y="9428630"/>
            <a:ext cx="2890665" cy="498008"/>
          </a:xfrm>
          <a:prstGeom prst="rect">
            <a:avLst/>
          </a:prstGeom>
        </p:spPr>
        <p:txBody>
          <a:bodyPr vert="horz" lIns="91440" tIns="45720" rIns="91440" bIns="45720" rtlCol="0" anchor="b"/>
          <a:lstStyle>
            <a:lvl1pPr algn="r">
              <a:defRPr sz="1200"/>
            </a:lvl1pPr>
          </a:lstStyle>
          <a:p>
            <a:pPr>
              <a:defRPr/>
            </a:pPr>
            <a:fld id="{BED4C4BE-241A-4DE4-BB8C-046186FE59F1}"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F5BF3C-C9CD-47E4-998D-FE15E057ECD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a:extLst>
              <a:ext uri="{FF2B5EF4-FFF2-40B4-BE49-F238E27FC236}">
                <a16:creationId xmlns:a16="http://schemas.microsoft.com/office/drawing/2014/main" id="{2093C900-1F79-4F84-81FA-10AEA09F05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84D8B2C-6833-48C7-8D23-1F962E6B58A6}"/>
              </a:ext>
            </a:extLst>
          </p:cNvPr>
          <p:cNvSpPr>
            <a:spLocks noGrp="1"/>
          </p:cNvSpPr>
          <p:nvPr>
            <p:ph type="dt" sz="half" idx="10"/>
          </p:nvPr>
        </p:nvSpPr>
        <p:spPr/>
        <p:txBody>
          <a:bodyPr/>
          <a:lstStyle>
            <a:lvl1pPr>
              <a:defRPr/>
            </a:lvl1pPr>
          </a:lstStyle>
          <a:p>
            <a:pPr>
              <a:defRPr/>
            </a:pPr>
            <a:fld id="{47E8D082-FF91-42FD-AEB4-D489F0207836}" type="datetimeFigureOut">
              <a:rPr lang="it-IT"/>
              <a:pPr>
                <a:defRPr/>
              </a:pPr>
              <a:t>17/05/2019</a:t>
            </a:fld>
            <a:endParaRPr lang="it-IT"/>
          </a:p>
        </p:txBody>
      </p:sp>
      <p:sp>
        <p:nvSpPr>
          <p:cNvPr id="5" name="Segnaposto piè di pagina 4">
            <a:extLst>
              <a:ext uri="{FF2B5EF4-FFF2-40B4-BE49-F238E27FC236}">
                <a16:creationId xmlns:a16="http://schemas.microsoft.com/office/drawing/2014/main" id="{23C3F301-A147-4987-B895-9E8A45701D7A}"/>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1E9BBD86-44E0-4203-8554-C139C8AA0510}"/>
              </a:ext>
            </a:extLst>
          </p:cNvPr>
          <p:cNvSpPr>
            <a:spLocks noGrp="1"/>
          </p:cNvSpPr>
          <p:nvPr>
            <p:ph type="sldNum" sz="quarter" idx="12"/>
          </p:nvPr>
        </p:nvSpPr>
        <p:spPr/>
        <p:txBody>
          <a:bodyPr/>
          <a:lstStyle>
            <a:lvl1pPr>
              <a:defRPr/>
            </a:lvl1pPr>
          </a:lstStyle>
          <a:p>
            <a:pPr>
              <a:defRPr/>
            </a:pPr>
            <a:fld id="{321FD2F8-075D-435A-BB85-FF44ADD70FA2}" type="slidenum">
              <a:rPr lang="it-IT"/>
              <a:pPr>
                <a:defRPr/>
              </a:pPr>
              <a:t>‹N›</a:t>
            </a:fld>
            <a:endParaRPr lang="it-IT"/>
          </a:p>
        </p:txBody>
      </p:sp>
    </p:spTree>
    <p:extLst>
      <p:ext uri="{BB962C8B-B14F-4D97-AF65-F5344CB8AC3E}">
        <p14:creationId xmlns:p14="http://schemas.microsoft.com/office/powerpoint/2010/main" val="2354627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270BAC-CCD5-4F70-AC4E-AECE2505BC82}"/>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DEC5E538-2158-41E2-B58C-FB44B2E8B890}"/>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4355DAE-C0F7-4E9D-BD7D-64CEC615C27C}"/>
              </a:ext>
            </a:extLst>
          </p:cNvPr>
          <p:cNvSpPr>
            <a:spLocks noGrp="1"/>
          </p:cNvSpPr>
          <p:nvPr>
            <p:ph type="dt" sz="half" idx="10"/>
          </p:nvPr>
        </p:nvSpPr>
        <p:spPr/>
        <p:txBody>
          <a:bodyPr/>
          <a:lstStyle>
            <a:lvl1pPr>
              <a:defRPr/>
            </a:lvl1pPr>
          </a:lstStyle>
          <a:p>
            <a:pPr>
              <a:defRPr/>
            </a:pPr>
            <a:fld id="{BE2DDC30-F64B-47EC-9FF3-DC66B75ED0AC}" type="datetimeFigureOut">
              <a:rPr lang="it-IT"/>
              <a:pPr>
                <a:defRPr/>
              </a:pPr>
              <a:t>17/05/2019</a:t>
            </a:fld>
            <a:endParaRPr lang="it-IT"/>
          </a:p>
        </p:txBody>
      </p:sp>
      <p:sp>
        <p:nvSpPr>
          <p:cNvPr id="5" name="Segnaposto piè di pagina 4">
            <a:extLst>
              <a:ext uri="{FF2B5EF4-FFF2-40B4-BE49-F238E27FC236}">
                <a16:creationId xmlns:a16="http://schemas.microsoft.com/office/drawing/2014/main" id="{A946C5F1-A96A-438D-B5C9-6CF20CDD64B0}"/>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DD425360-3106-4B87-9331-3504C3E8C54B}"/>
              </a:ext>
            </a:extLst>
          </p:cNvPr>
          <p:cNvSpPr>
            <a:spLocks noGrp="1"/>
          </p:cNvSpPr>
          <p:nvPr>
            <p:ph type="sldNum" sz="quarter" idx="12"/>
          </p:nvPr>
        </p:nvSpPr>
        <p:spPr/>
        <p:txBody>
          <a:bodyPr/>
          <a:lstStyle>
            <a:lvl1pPr>
              <a:defRPr/>
            </a:lvl1pPr>
          </a:lstStyle>
          <a:p>
            <a:pPr>
              <a:defRPr/>
            </a:pPr>
            <a:fld id="{429AE019-2740-4155-A782-73B9223CCEDF}" type="slidenum">
              <a:rPr lang="it-IT"/>
              <a:pPr>
                <a:defRPr/>
              </a:pPr>
              <a:t>‹N›</a:t>
            </a:fld>
            <a:endParaRPr lang="it-IT"/>
          </a:p>
        </p:txBody>
      </p:sp>
    </p:spTree>
    <p:extLst>
      <p:ext uri="{BB962C8B-B14F-4D97-AF65-F5344CB8AC3E}">
        <p14:creationId xmlns:p14="http://schemas.microsoft.com/office/powerpoint/2010/main" val="2851238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5891D94-2FEF-48DE-AC8B-F2C245E996E7}"/>
              </a:ext>
            </a:extLst>
          </p:cNvPr>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3BAB9C7B-9EE6-4B26-97F2-C741EC996E22}"/>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D09134E-E42F-4FC3-B225-AA12547FAEBD}"/>
              </a:ext>
            </a:extLst>
          </p:cNvPr>
          <p:cNvSpPr>
            <a:spLocks noGrp="1"/>
          </p:cNvSpPr>
          <p:nvPr>
            <p:ph type="dt" sz="half" idx="10"/>
          </p:nvPr>
        </p:nvSpPr>
        <p:spPr/>
        <p:txBody>
          <a:bodyPr/>
          <a:lstStyle>
            <a:lvl1pPr>
              <a:defRPr/>
            </a:lvl1pPr>
          </a:lstStyle>
          <a:p>
            <a:pPr>
              <a:defRPr/>
            </a:pPr>
            <a:fld id="{1BE37463-2762-41F6-B31F-720715AAA564}" type="datetimeFigureOut">
              <a:rPr lang="it-IT"/>
              <a:pPr>
                <a:defRPr/>
              </a:pPr>
              <a:t>17/05/2019</a:t>
            </a:fld>
            <a:endParaRPr lang="it-IT"/>
          </a:p>
        </p:txBody>
      </p:sp>
      <p:sp>
        <p:nvSpPr>
          <p:cNvPr id="5" name="Segnaposto piè di pagina 4">
            <a:extLst>
              <a:ext uri="{FF2B5EF4-FFF2-40B4-BE49-F238E27FC236}">
                <a16:creationId xmlns:a16="http://schemas.microsoft.com/office/drawing/2014/main" id="{07A28B1E-2FBD-40A9-B1B3-B2EE9F02DD25}"/>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CE88DDA3-1EBB-4AED-BF7D-2A62C101CFFE}"/>
              </a:ext>
            </a:extLst>
          </p:cNvPr>
          <p:cNvSpPr>
            <a:spLocks noGrp="1"/>
          </p:cNvSpPr>
          <p:nvPr>
            <p:ph type="sldNum" sz="quarter" idx="12"/>
          </p:nvPr>
        </p:nvSpPr>
        <p:spPr/>
        <p:txBody>
          <a:bodyPr/>
          <a:lstStyle>
            <a:lvl1pPr>
              <a:defRPr/>
            </a:lvl1pPr>
          </a:lstStyle>
          <a:p>
            <a:pPr>
              <a:defRPr/>
            </a:pPr>
            <a:fld id="{8972EAD8-E065-461E-BCB2-E5E59431DB93}" type="slidenum">
              <a:rPr lang="it-IT"/>
              <a:pPr>
                <a:defRPr/>
              </a:pPr>
              <a:t>‹N›</a:t>
            </a:fld>
            <a:endParaRPr lang="it-IT"/>
          </a:p>
        </p:txBody>
      </p:sp>
    </p:spTree>
    <p:extLst>
      <p:ext uri="{BB962C8B-B14F-4D97-AF65-F5344CB8AC3E}">
        <p14:creationId xmlns:p14="http://schemas.microsoft.com/office/powerpoint/2010/main" val="946832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E8E17-405B-4A1B-937B-303884D2483E}"/>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74C7A6A0-042D-4824-8328-7E44B37369F9}"/>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61696C0-E70F-4D34-AE83-084023F4DEC8}"/>
              </a:ext>
            </a:extLst>
          </p:cNvPr>
          <p:cNvSpPr>
            <a:spLocks noGrp="1"/>
          </p:cNvSpPr>
          <p:nvPr>
            <p:ph type="dt" sz="half" idx="10"/>
          </p:nvPr>
        </p:nvSpPr>
        <p:spPr/>
        <p:txBody>
          <a:bodyPr/>
          <a:lstStyle>
            <a:lvl1pPr>
              <a:defRPr/>
            </a:lvl1pPr>
          </a:lstStyle>
          <a:p>
            <a:pPr>
              <a:defRPr/>
            </a:pPr>
            <a:fld id="{2B1B4587-20C0-40C5-AD7C-B7CA3CEB4E0E}" type="datetimeFigureOut">
              <a:rPr lang="it-IT"/>
              <a:pPr>
                <a:defRPr/>
              </a:pPr>
              <a:t>17/05/2019</a:t>
            </a:fld>
            <a:endParaRPr lang="it-IT"/>
          </a:p>
        </p:txBody>
      </p:sp>
      <p:sp>
        <p:nvSpPr>
          <p:cNvPr id="5" name="Segnaposto piè di pagina 4">
            <a:extLst>
              <a:ext uri="{FF2B5EF4-FFF2-40B4-BE49-F238E27FC236}">
                <a16:creationId xmlns:a16="http://schemas.microsoft.com/office/drawing/2014/main" id="{3A8F723B-34E1-4080-A012-3354D55ACBF7}"/>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C2FD980F-A2AC-4B21-9F80-BD4E96E71E90}"/>
              </a:ext>
            </a:extLst>
          </p:cNvPr>
          <p:cNvSpPr>
            <a:spLocks noGrp="1"/>
          </p:cNvSpPr>
          <p:nvPr>
            <p:ph type="sldNum" sz="quarter" idx="12"/>
          </p:nvPr>
        </p:nvSpPr>
        <p:spPr/>
        <p:txBody>
          <a:bodyPr/>
          <a:lstStyle>
            <a:lvl1pPr>
              <a:defRPr/>
            </a:lvl1pPr>
          </a:lstStyle>
          <a:p>
            <a:pPr>
              <a:defRPr/>
            </a:pPr>
            <a:fld id="{00C1E764-002D-4493-8DDE-03E09EC8CE4A}" type="slidenum">
              <a:rPr lang="it-IT"/>
              <a:pPr>
                <a:defRPr/>
              </a:pPr>
              <a:t>‹N›</a:t>
            </a:fld>
            <a:endParaRPr lang="it-IT"/>
          </a:p>
        </p:txBody>
      </p:sp>
    </p:spTree>
    <p:extLst>
      <p:ext uri="{BB962C8B-B14F-4D97-AF65-F5344CB8AC3E}">
        <p14:creationId xmlns:p14="http://schemas.microsoft.com/office/powerpoint/2010/main" val="3088571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95B98B-0C01-40CE-9D30-09069B8154A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a:extLst>
              <a:ext uri="{FF2B5EF4-FFF2-40B4-BE49-F238E27FC236}">
                <a16:creationId xmlns:a16="http://schemas.microsoft.com/office/drawing/2014/main" id="{62BBA393-0FAA-4AB8-ABFE-CE859EC668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C4D34D9C-6A11-4794-BE56-5553277A37D0}"/>
              </a:ext>
            </a:extLst>
          </p:cNvPr>
          <p:cNvSpPr>
            <a:spLocks noGrp="1"/>
          </p:cNvSpPr>
          <p:nvPr>
            <p:ph type="dt" sz="half" idx="10"/>
          </p:nvPr>
        </p:nvSpPr>
        <p:spPr/>
        <p:txBody>
          <a:bodyPr/>
          <a:lstStyle>
            <a:lvl1pPr>
              <a:defRPr/>
            </a:lvl1pPr>
          </a:lstStyle>
          <a:p>
            <a:pPr>
              <a:defRPr/>
            </a:pPr>
            <a:fld id="{6E94FD10-EEDF-4CE1-81EE-23127AC1B27F}" type="datetimeFigureOut">
              <a:rPr lang="it-IT"/>
              <a:pPr>
                <a:defRPr/>
              </a:pPr>
              <a:t>17/05/2019</a:t>
            </a:fld>
            <a:endParaRPr lang="it-IT"/>
          </a:p>
        </p:txBody>
      </p:sp>
      <p:sp>
        <p:nvSpPr>
          <p:cNvPr id="5" name="Segnaposto piè di pagina 4">
            <a:extLst>
              <a:ext uri="{FF2B5EF4-FFF2-40B4-BE49-F238E27FC236}">
                <a16:creationId xmlns:a16="http://schemas.microsoft.com/office/drawing/2014/main" id="{FFD30579-DFBD-4FE7-86DC-E91B290185D8}"/>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7196982E-D2E1-43FA-9FA7-FEDA1945A4BE}"/>
              </a:ext>
            </a:extLst>
          </p:cNvPr>
          <p:cNvSpPr>
            <a:spLocks noGrp="1"/>
          </p:cNvSpPr>
          <p:nvPr>
            <p:ph type="sldNum" sz="quarter" idx="12"/>
          </p:nvPr>
        </p:nvSpPr>
        <p:spPr/>
        <p:txBody>
          <a:bodyPr/>
          <a:lstStyle>
            <a:lvl1pPr>
              <a:defRPr/>
            </a:lvl1pPr>
          </a:lstStyle>
          <a:p>
            <a:pPr>
              <a:defRPr/>
            </a:pPr>
            <a:fld id="{16BC8B49-8E22-43C7-B201-5D6D60F2A855}" type="slidenum">
              <a:rPr lang="it-IT"/>
              <a:pPr>
                <a:defRPr/>
              </a:pPr>
              <a:t>‹N›</a:t>
            </a:fld>
            <a:endParaRPr lang="it-IT"/>
          </a:p>
        </p:txBody>
      </p:sp>
    </p:spTree>
    <p:extLst>
      <p:ext uri="{BB962C8B-B14F-4D97-AF65-F5344CB8AC3E}">
        <p14:creationId xmlns:p14="http://schemas.microsoft.com/office/powerpoint/2010/main" val="130073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B17ADF-BE48-42A9-8379-4FC6182D3291}"/>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0AC450F4-0D69-42ED-8F02-C9BBE0474F44}"/>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585FA8A-5F41-445F-AB1E-3175B922F7A4}"/>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15AE001B-B4C1-434E-B3CA-75FB436DB74F}"/>
              </a:ext>
            </a:extLst>
          </p:cNvPr>
          <p:cNvSpPr>
            <a:spLocks noGrp="1"/>
          </p:cNvSpPr>
          <p:nvPr>
            <p:ph type="dt" sz="half" idx="10"/>
          </p:nvPr>
        </p:nvSpPr>
        <p:spPr/>
        <p:txBody>
          <a:bodyPr/>
          <a:lstStyle>
            <a:lvl1pPr>
              <a:defRPr/>
            </a:lvl1pPr>
          </a:lstStyle>
          <a:p>
            <a:pPr>
              <a:defRPr/>
            </a:pPr>
            <a:fld id="{943AA23A-A7B6-4236-8EB8-63A89E415810}" type="datetimeFigureOut">
              <a:rPr lang="it-IT"/>
              <a:pPr>
                <a:defRPr/>
              </a:pPr>
              <a:t>17/05/2019</a:t>
            </a:fld>
            <a:endParaRPr lang="it-IT"/>
          </a:p>
        </p:txBody>
      </p:sp>
      <p:sp>
        <p:nvSpPr>
          <p:cNvPr id="6" name="Segnaposto piè di pagina 4">
            <a:extLst>
              <a:ext uri="{FF2B5EF4-FFF2-40B4-BE49-F238E27FC236}">
                <a16:creationId xmlns:a16="http://schemas.microsoft.com/office/drawing/2014/main" id="{92C6A6BB-36A7-4C13-A526-24D61F546F49}"/>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9D17F331-0B3B-442F-9373-7B2F4DF93333}"/>
              </a:ext>
            </a:extLst>
          </p:cNvPr>
          <p:cNvSpPr>
            <a:spLocks noGrp="1"/>
          </p:cNvSpPr>
          <p:nvPr>
            <p:ph type="sldNum" sz="quarter" idx="12"/>
          </p:nvPr>
        </p:nvSpPr>
        <p:spPr/>
        <p:txBody>
          <a:bodyPr/>
          <a:lstStyle>
            <a:lvl1pPr>
              <a:defRPr/>
            </a:lvl1pPr>
          </a:lstStyle>
          <a:p>
            <a:pPr>
              <a:defRPr/>
            </a:pPr>
            <a:fld id="{8CA72015-32EB-48F8-B16A-0419BB519CF5}" type="slidenum">
              <a:rPr lang="it-IT"/>
              <a:pPr>
                <a:defRPr/>
              </a:pPr>
              <a:t>‹N›</a:t>
            </a:fld>
            <a:endParaRPr lang="it-IT"/>
          </a:p>
        </p:txBody>
      </p:sp>
    </p:spTree>
    <p:extLst>
      <p:ext uri="{BB962C8B-B14F-4D97-AF65-F5344CB8AC3E}">
        <p14:creationId xmlns:p14="http://schemas.microsoft.com/office/powerpoint/2010/main" val="311099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5D957C-EB2D-4D75-A586-1AB743CF2FB7}"/>
              </a:ext>
            </a:extLst>
          </p:cNvPr>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13C153F3-5052-4531-8399-0B1890E413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90A70EA4-C555-4E9D-AB43-88B268DB04E8}"/>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F176F21-A26E-44A1-86F4-6D1CE0127F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F750DC7E-8760-4A68-9FF9-0CE72699D170}"/>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3AD6B33B-7F7B-433E-BB27-1981221B4FC6}"/>
              </a:ext>
            </a:extLst>
          </p:cNvPr>
          <p:cNvSpPr>
            <a:spLocks noGrp="1"/>
          </p:cNvSpPr>
          <p:nvPr>
            <p:ph type="dt" sz="half" idx="10"/>
          </p:nvPr>
        </p:nvSpPr>
        <p:spPr/>
        <p:txBody>
          <a:bodyPr/>
          <a:lstStyle>
            <a:lvl1pPr>
              <a:defRPr/>
            </a:lvl1pPr>
          </a:lstStyle>
          <a:p>
            <a:pPr>
              <a:defRPr/>
            </a:pPr>
            <a:fld id="{7F5B58E2-FD41-4EBC-A46F-C62E57D59A4F}" type="datetimeFigureOut">
              <a:rPr lang="it-IT"/>
              <a:pPr>
                <a:defRPr/>
              </a:pPr>
              <a:t>17/05/2019</a:t>
            </a:fld>
            <a:endParaRPr lang="it-IT"/>
          </a:p>
        </p:txBody>
      </p:sp>
      <p:sp>
        <p:nvSpPr>
          <p:cNvPr id="8" name="Segnaposto piè di pagina 4">
            <a:extLst>
              <a:ext uri="{FF2B5EF4-FFF2-40B4-BE49-F238E27FC236}">
                <a16:creationId xmlns:a16="http://schemas.microsoft.com/office/drawing/2014/main" id="{252250FB-226F-4576-ADBC-CFA89FD04729}"/>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5">
            <a:extLst>
              <a:ext uri="{FF2B5EF4-FFF2-40B4-BE49-F238E27FC236}">
                <a16:creationId xmlns:a16="http://schemas.microsoft.com/office/drawing/2014/main" id="{813B83D6-A010-4F24-92A5-243A5882830F}"/>
              </a:ext>
            </a:extLst>
          </p:cNvPr>
          <p:cNvSpPr>
            <a:spLocks noGrp="1"/>
          </p:cNvSpPr>
          <p:nvPr>
            <p:ph type="sldNum" sz="quarter" idx="12"/>
          </p:nvPr>
        </p:nvSpPr>
        <p:spPr/>
        <p:txBody>
          <a:bodyPr/>
          <a:lstStyle>
            <a:lvl1pPr>
              <a:defRPr/>
            </a:lvl1pPr>
          </a:lstStyle>
          <a:p>
            <a:pPr>
              <a:defRPr/>
            </a:pPr>
            <a:fld id="{AE76FE39-FE24-48C0-BC30-C68EC30C2FFF}" type="slidenum">
              <a:rPr lang="it-IT"/>
              <a:pPr>
                <a:defRPr/>
              </a:pPr>
              <a:t>‹N›</a:t>
            </a:fld>
            <a:endParaRPr lang="it-IT"/>
          </a:p>
        </p:txBody>
      </p:sp>
    </p:spTree>
    <p:extLst>
      <p:ext uri="{BB962C8B-B14F-4D97-AF65-F5344CB8AC3E}">
        <p14:creationId xmlns:p14="http://schemas.microsoft.com/office/powerpoint/2010/main" val="28717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829FD5-943E-414C-8BF6-F8A3EDCF90A2}"/>
              </a:ext>
            </a:extLst>
          </p:cNvPr>
          <p:cNvSpPr>
            <a:spLocks noGrp="1"/>
          </p:cNvSpPr>
          <p:nvPr>
            <p:ph type="title"/>
          </p:nvPr>
        </p:nvSpPr>
        <p:spPr/>
        <p:txBody>
          <a:bodyPr/>
          <a:lstStyle/>
          <a:p>
            <a:r>
              <a:rPr lang="it-IT"/>
              <a:t>Fare clic per modificare lo stile del titolo</a:t>
            </a:r>
          </a:p>
        </p:txBody>
      </p:sp>
      <p:sp>
        <p:nvSpPr>
          <p:cNvPr id="3" name="Segnaposto data 3">
            <a:extLst>
              <a:ext uri="{FF2B5EF4-FFF2-40B4-BE49-F238E27FC236}">
                <a16:creationId xmlns:a16="http://schemas.microsoft.com/office/drawing/2014/main" id="{734335FD-807C-4AE2-827A-4A73B828E9BA}"/>
              </a:ext>
            </a:extLst>
          </p:cNvPr>
          <p:cNvSpPr>
            <a:spLocks noGrp="1"/>
          </p:cNvSpPr>
          <p:nvPr>
            <p:ph type="dt" sz="half" idx="10"/>
          </p:nvPr>
        </p:nvSpPr>
        <p:spPr/>
        <p:txBody>
          <a:bodyPr/>
          <a:lstStyle>
            <a:lvl1pPr>
              <a:defRPr/>
            </a:lvl1pPr>
          </a:lstStyle>
          <a:p>
            <a:pPr>
              <a:defRPr/>
            </a:pPr>
            <a:fld id="{D9C5D149-B081-4258-835E-8CB296C5D8C3}" type="datetimeFigureOut">
              <a:rPr lang="it-IT"/>
              <a:pPr>
                <a:defRPr/>
              </a:pPr>
              <a:t>17/05/2019</a:t>
            </a:fld>
            <a:endParaRPr lang="it-IT"/>
          </a:p>
        </p:txBody>
      </p:sp>
      <p:sp>
        <p:nvSpPr>
          <p:cNvPr id="4" name="Segnaposto piè di pagina 4">
            <a:extLst>
              <a:ext uri="{FF2B5EF4-FFF2-40B4-BE49-F238E27FC236}">
                <a16:creationId xmlns:a16="http://schemas.microsoft.com/office/drawing/2014/main" id="{F2BEFB60-4E25-4066-A668-8158BA545F6D}"/>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5">
            <a:extLst>
              <a:ext uri="{FF2B5EF4-FFF2-40B4-BE49-F238E27FC236}">
                <a16:creationId xmlns:a16="http://schemas.microsoft.com/office/drawing/2014/main" id="{1151ECB3-5A63-4E0D-AF8E-21303C7222F4}"/>
              </a:ext>
            </a:extLst>
          </p:cNvPr>
          <p:cNvSpPr>
            <a:spLocks noGrp="1"/>
          </p:cNvSpPr>
          <p:nvPr>
            <p:ph type="sldNum" sz="quarter" idx="12"/>
          </p:nvPr>
        </p:nvSpPr>
        <p:spPr/>
        <p:txBody>
          <a:bodyPr/>
          <a:lstStyle>
            <a:lvl1pPr>
              <a:defRPr/>
            </a:lvl1pPr>
          </a:lstStyle>
          <a:p>
            <a:pPr>
              <a:defRPr/>
            </a:pPr>
            <a:fld id="{F152FAD7-CF81-41B9-89DA-B9354B67C302}" type="slidenum">
              <a:rPr lang="it-IT"/>
              <a:pPr>
                <a:defRPr/>
              </a:pPr>
              <a:t>‹N›</a:t>
            </a:fld>
            <a:endParaRPr lang="it-IT"/>
          </a:p>
        </p:txBody>
      </p:sp>
    </p:spTree>
    <p:extLst>
      <p:ext uri="{BB962C8B-B14F-4D97-AF65-F5344CB8AC3E}">
        <p14:creationId xmlns:p14="http://schemas.microsoft.com/office/powerpoint/2010/main" val="1421658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8342139B-91E3-4306-9ECB-16F82FB77299}"/>
              </a:ext>
            </a:extLst>
          </p:cNvPr>
          <p:cNvSpPr>
            <a:spLocks noGrp="1"/>
          </p:cNvSpPr>
          <p:nvPr>
            <p:ph type="dt" sz="half" idx="10"/>
          </p:nvPr>
        </p:nvSpPr>
        <p:spPr/>
        <p:txBody>
          <a:bodyPr/>
          <a:lstStyle>
            <a:lvl1pPr>
              <a:defRPr/>
            </a:lvl1pPr>
          </a:lstStyle>
          <a:p>
            <a:pPr>
              <a:defRPr/>
            </a:pPr>
            <a:fld id="{933FE774-61AF-4743-A7CA-68A073CC7BA2}" type="datetimeFigureOut">
              <a:rPr lang="it-IT"/>
              <a:pPr>
                <a:defRPr/>
              </a:pPr>
              <a:t>17/05/2019</a:t>
            </a:fld>
            <a:endParaRPr lang="it-IT"/>
          </a:p>
        </p:txBody>
      </p:sp>
      <p:sp>
        <p:nvSpPr>
          <p:cNvPr id="3" name="Segnaposto piè di pagina 4">
            <a:extLst>
              <a:ext uri="{FF2B5EF4-FFF2-40B4-BE49-F238E27FC236}">
                <a16:creationId xmlns:a16="http://schemas.microsoft.com/office/drawing/2014/main" id="{0E053D53-1F41-40EA-B6DF-EB6E12340706}"/>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5">
            <a:extLst>
              <a:ext uri="{FF2B5EF4-FFF2-40B4-BE49-F238E27FC236}">
                <a16:creationId xmlns:a16="http://schemas.microsoft.com/office/drawing/2014/main" id="{FFEEEE78-3091-40D2-A217-73E759BE2445}"/>
              </a:ext>
            </a:extLst>
          </p:cNvPr>
          <p:cNvSpPr>
            <a:spLocks noGrp="1"/>
          </p:cNvSpPr>
          <p:nvPr>
            <p:ph type="sldNum" sz="quarter" idx="12"/>
          </p:nvPr>
        </p:nvSpPr>
        <p:spPr/>
        <p:txBody>
          <a:bodyPr/>
          <a:lstStyle>
            <a:lvl1pPr>
              <a:defRPr/>
            </a:lvl1pPr>
          </a:lstStyle>
          <a:p>
            <a:pPr>
              <a:defRPr/>
            </a:pPr>
            <a:fld id="{91F73540-399F-4809-A071-B0811C6412F5}" type="slidenum">
              <a:rPr lang="it-IT"/>
              <a:pPr>
                <a:defRPr/>
              </a:pPr>
              <a:t>‹N›</a:t>
            </a:fld>
            <a:endParaRPr lang="it-IT"/>
          </a:p>
        </p:txBody>
      </p:sp>
    </p:spTree>
    <p:extLst>
      <p:ext uri="{BB962C8B-B14F-4D97-AF65-F5344CB8AC3E}">
        <p14:creationId xmlns:p14="http://schemas.microsoft.com/office/powerpoint/2010/main" val="80744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117FF9-2BFD-43CE-BE03-98F8EA4B328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a:extLst>
              <a:ext uri="{FF2B5EF4-FFF2-40B4-BE49-F238E27FC236}">
                <a16:creationId xmlns:a16="http://schemas.microsoft.com/office/drawing/2014/main" id="{84AED9FD-13ED-462B-B6CF-9EDAEE498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AFC3527-0DDD-4C17-B05D-E11AC2E058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3">
            <a:extLst>
              <a:ext uri="{FF2B5EF4-FFF2-40B4-BE49-F238E27FC236}">
                <a16:creationId xmlns:a16="http://schemas.microsoft.com/office/drawing/2014/main" id="{49862FEE-CDBD-4FF1-A5B7-3251DC438F9B}"/>
              </a:ext>
            </a:extLst>
          </p:cNvPr>
          <p:cNvSpPr>
            <a:spLocks noGrp="1"/>
          </p:cNvSpPr>
          <p:nvPr>
            <p:ph type="dt" sz="half" idx="10"/>
          </p:nvPr>
        </p:nvSpPr>
        <p:spPr/>
        <p:txBody>
          <a:bodyPr/>
          <a:lstStyle>
            <a:lvl1pPr>
              <a:defRPr/>
            </a:lvl1pPr>
          </a:lstStyle>
          <a:p>
            <a:pPr>
              <a:defRPr/>
            </a:pPr>
            <a:fld id="{80F53197-3922-4104-A335-48C04A9D629F}" type="datetimeFigureOut">
              <a:rPr lang="it-IT"/>
              <a:pPr>
                <a:defRPr/>
              </a:pPr>
              <a:t>17/05/2019</a:t>
            </a:fld>
            <a:endParaRPr lang="it-IT"/>
          </a:p>
        </p:txBody>
      </p:sp>
      <p:sp>
        <p:nvSpPr>
          <p:cNvPr id="6" name="Segnaposto piè di pagina 4">
            <a:extLst>
              <a:ext uri="{FF2B5EF4-FFF2-40B4-BE49-F238E27FC236}">
                <a16:creationId xmlns:a16="http://schemas.microsoft.com/office/drawing/2014/main" id="{E8A1361E-A52C-40E5-A321-D55C2E615643}"/>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84F3D00D-81C9-4CC8-B5F6-E387D9552EC5}"/>
              </a:ext>
            </a:extLst>
          </p:cNvPr>
          <p:cNvSpPr>
            <a:spLocks noGrp="1"/>
          </p:cNvSpPr>
          <p:nvPr>
            <p:ph type="sldNum" sz="quarter" idx="12"/>
          </p:nvPr>
        </p:nvSpPr>
        <p:spPr/>
        <p:txBody>
          <a:bodyPr/>
          <a:lstStyle>
            <a:lvl1pPr>
              <a:defRPr/>
            </a:lvl1pPr>
          </a:lstStyle>
          <a:p>
            <a:pPr>
              <a:defRPr/>
            </a:pPr>
            <a:fld id="{3B865802-843E-48F1-9BF7-AB5059661BBD}" type="slidenum">
              <a:rPr lang="it-IT"/>
              <a:pPr>
                <a:defRPr/>
              </a:pPr>
              <a:t>‹N›</a:t>
            </a:fld>
            <a:endParaRPr lang="it-IT"/>
          </a:p>
        </p:txBody>
      </p:sp>
    </p:spTree>
    <p:extLst>
      <p:ext uri="{BB962C8B-B14F-4D97-AF65-F5344CB8AC3E}">
        <p14:creationId xmlns:p14="http://schemas.microsoft.com/office/powerpoint/2010/main" val="282733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C9D24E-7B32-439C-8C4B-BDF4525CAA0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a:extLst>
              <a:ext uri="{FF2B5EF4-FFF2-40B4-BE49-F238E27FC236}">
                <a16:creationId xmlns:a16="http://schemas.microsoft.com/office/drawing/2014/main" id="{C61CC314-5BAC-451F-A8F9-C91606ECDD44}"/>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a:extLst>
              <a:ext uri="{FF2B5EF4-FFF2-40B4-BE49-F238E27FC236}">
                <a16:creationId xmlns:a16="http://schemas.microsoft.com/office/drawing/2014/main" id="{BA5F0E69-A60B-48B5-93FB-D773699BC4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3">
            <a:extLst>
              <a:ext uri="{FF2B5EF4-FFF2-40B4-BE49-F238E27FC236}">
                <a16:creationId xmlns:a16="http://schemas.microsoft.com/office/drawing/2014/main" id="{A4AA0640-4DFE-4060-B652-0DF1C4EC6147}"/>
              </a:ext>
            </a:extLst>
          </p:cNvPr>
          <p:cNvSpPr>
            <a:spLocks noGrp="1"/>
          </p:cNvSpPr>
          <p:nvPr>
            <p:ph type="dt" sz="half" idx="10"/>
          </p:nvPr>
        </p:nvSpPr>
        <p:spPr/>
        <p:txBody>
          <a:bodyPr/>
          <a:lstStyle>
            <a:lvl1pPr>
              <a:defRPr/>
            </a:lvl1pPr>
          </a:lstStyle>
          <a:p>
            <a:pPr>
              <a:defRPr/>
            </a:pPr>
            <a:fld id="{520B25D5-CB7E-470F-B9D2-A213194C0392}" type="datetimeFigureOut">
              <a:rPr lang="it-IT"/>
              <a:pPr>
                <a:defRPr/>
              </a:pPr>
              <a:t>17/05/2019</a:t>
            </a:fld>
            <a:endParaRPr lang="it-IT"/>
          </a:p>
        </p:txBody>
      </p:sp>
      <p:sp>
        <p:nvSpPr>
          <p:cNvPr id="6" name="Segnaposto piè di pagina 4">
            <a:extLst>
              <a:ext uri="{FF2B5EF4-FFF2-40B4-BE49-F238E27FC236}">
                <a16:creationId xmlns:a16="http://schemas.microsoft.com/office/drawing/2014/main" id="{DCA4AE05-E5E3-4B51-8A73-08690C54F44C}"/>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375DDBE9-F012-4247-9F8F-91C00B4BF801}"/>
              </a:ext>
            </a:extLst>
          </p:cNvPr>
          <p:cNvSpPr>
            <a:spLocks noGrp="1"/>
          </p:cNvSpPr>
          <p:nvPr>
            <p:ph type="sldNum" sz="quarter" idx="12"/>
          </p:nvPr>
        </p:nvSpPr>
        <p:spPr/>
        <p:txBody>
          <a:bodyPr/>
          <a:lstStyle>
            <a:lvl1pPr>
              <a:defRPr/>
            </a:lvl1pPr>
          </a:lstStyle>
          <a:p>
            <a:pPr>
              <a:defRPr/>
            </a:pPr>
            <a:fld id="{870B2D3A-8652-4439-8962-9A75CE1BE4DE}" type="slidenum">
              <a:rPr lang="it-IT"/>
              <a:pPr>
                <a:defRPr/>
              </a:pPr>
              <a:t>‹N›</a:t>
            </a:fld>
            <a:endParaRPr lang="it-IT"/>
          </a:p>
        </p:txBody>
      </p:sp>
    </p:spTree>
    <p:extLst>
      <p:ext uri="{BB962C8B-B14F-4D97-AF65-F5344CB8AC3E}">
        <p14:creationId xmlns:p14="http://schemas.microsoft.com/office/powerpoint/2010/main" val="3832586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a:extLst>
              <a:ext uri="{FF2B5EF4-FFF2-40B4-BE49-F238E27FC236}">
                <a16:creationId xmlns:a16="http://schemas.microsoft.com/office/drawing/2014/main" id="{C6DB0138-CAA5-485E-B661-4511CB3BEB0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a:extLst>
              <a:ext uri="{FF2B5EF4-FFF2-40B4-BE49-F238E27FC236}">
                <a16:creationId xmlns:a16="http://schemas.microsoft.com/office/drawing/2014/main" id="{A5F33B7E-A146-4251-9B95-86328FEA9C85}"/>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Modifica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7312A1F0-A128-4077-AED4-BF00D1DDEA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D6EE848-2EAF-4C62-85B1-560A4D1C656A}" type="datetimeFigureOut">
              <a:rPr lang="it-IT"/>
              <a:pPr>
                <a:defRPr/>
              </a:pPr>
              <a:t>17/05/2019</a:t>
            </a:fld>
            <a:endParaRPr lang="it-IT"/>
          </a:p>
        </p:txBody>
      </p:sp>
      <p:sp>
        <p:nvSpPr>
          <p:cNvPr id="5" name="Segnaposto piè di pagina 4">
            <a:extLst>
              <a:ext uri="{FF2B5EF4-FFF2-40B4-BE49-F238E27FC236}">
                <a16:creationId xmlns:a16="http://schemas.microsoft.com/office/drawing/2014/main" id="{468A2CAA-A3B9-4FB1-8BA1-CF1B3E72D0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a:extLst>
              <a:ext uri="{FF2B5EF4-FFF2-40B4-BE49-F238E27FC236}">
                <a16:creationId xmlns:a16="http://schemas.microsoft.com/office/drawing/2014/main" id="{4BEE814E-C29E-4094-80E4-C10CA03527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F86C6A80-A513-44DD-81D1-81FCDF0F1701}" type="slidenum">
              <a:rPr lang="it-IT"/>
              <a:pPr>
                <a:defRPr/>
              </a:pPr>
              <a:t>‹N›</a:t>
            </a:fld>
            <a:endParaRPr lang="it-IT"/>
          </a:p>
        </p:txBody>
      </p:sp>
      <p:sp>
        <p:nvSpPr>
          <p:cNvPr id="7" name="object 6">
            <a:extLst>
              <a:ext uri="{FF2B5EF4-FFF2-40B4-BE49-F238E27FC236}">
                <a16:creationId xmlns:a16="http://schemas.microsoft.com/office/drawing/2014/main" id="{FBD0A6B3-34FB-4F68-8C15-F41B9A942D99}"/>
              </a:ext>
            </a:extLst>
          </p:cNvPr>
          <p:cNvSpPr/>
          <p:nvPr userDrawn="1"/>
        </p:nvSpPr>
        <p:spPr>
          <a:xfrm>
            <a:off x="0" y="6229809"/>
            <a:ext cx="1333500" cy="618203"/>
          </a:xfrm>
          <a:prstGeom prst="rect">
            <a:avLst/>
          </a:prstGeom>
          <a:blipFill>
            <a:blip r:embed="rId13" cstate="print"/>
            <a:stretch>
              <a:fillRect/>
            </a:stretch>
          </a:blipFill>
        </p:spPr>
        <p:txBody>
          <a:bodyPr wrap="square" lIns="0" tIns="0" rIns="0" bIns="0" rtlCol="0"/>
          <a:lstStyle/>
          <a:p>
            <a:endParaRPr/>
          </a:p>
        </p:txBody>
      </p:sp>
      <p:pic>
        <p:nvPicPr>
          <p:cNvPr id="3" name="Immagine 2">
            <a:extLst>
              <a:ext uri="{FF2B5EF4-FFF2-40B4-BE49-F238E27FC236}">
                <a16:creationId xmlns:a16="http://schemas.microsoft.com/office/drawing/2014/main" id="{E9F9CC86-7B54-4091-BA6C-FA1ED9CBF77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025182" y="6253209"/>
            <a:ext cx="1166818" cy="57140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9EB9F2-07E2-4D64-BBD8-BB5B217F12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2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olo 1">
            <a:extLst>
              <a:ext uri="{FF2B5EF4-FFF2-40B4-BE49-F238E27FC236}">
                <a16:creationId xmlns:a16="http://schemas.microsoft.com/office/drawing/2014/main" id="{029AD5D3-76FE-4AF6-A8FB-306CC18FF010}"/>
              </a:ext>
            </a:extLst>
          </p:cNvPr>
          <p:cNvSpPr txBox="1">
            <a:spLocks noChangeArrowheads="1"/>
          </p:cNvSpPr>
          <p:nvPr/>
        </p:nvSpPr>
        <p:spPr>
          <a:xfrm>
            <a:off x="4289148" y="670559"/>
            <a:ext cx="6766078" cy="4927601"/>
          </a:xfrm>
          <a:prstGeom prst="rect">
            <a:avLst/>
          </a:prstGeom>
        </p:spPr>
        <p:txBody>
          <a:bodyPr vert="horz" lIns="91440" tIns="45720" rIns="91440" bIns="45720" rtlCol="0" anchor="ctr">
            <a:normAutofit lnSpcReduction="10000"/>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spcAft>
                <a:spcPts val="600"/>
              </a:spcAft>
            </a:pPr>
            <a:r>
              <a:rPr lang="en-US" altLang="it-IT" sz="5400" b="1" kern="1200">
                <a:solidFill>
                  <a:schemeClr val="tx1">
                    <a:lumMod val="85000"/>
                    <a:lumOff val="15000"/>
                  </a:schemeClr>
                </a:solidFill>
                <a:latin typeface="+mj-lt"/>
                <a:ea typeface="+mj-ea"/>
                <a:cs typeface="+mj-cs"/>
              </a:rPr>
              <a:t>Quali sintomi dovete avere perché tutto questo vi interessi – facciamo una veloce autovalutazione?</a:t>
            </a:r>
          </a:p>
        </p:txBody>
      </p:sp>
      <p:cxnSp>
        <p:nvCxnSpPr>
          <p:cNvPr id="12" name="Straight Connector 11">
            <a:extLst>
              <a:ext uri="{FF2B5EF4-FFF2-40B4-BE49-F238E27FC236}">
                <a16:creationId xmlns:a16="http://schemas.microsoft.com/office/drawing/2014/main" id="{F0C57C7C-DFE9-4A1E-B7A9-DF40E63366B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057399"/>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29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9AF2CCD9-CFAE-4701-8E85-05EFADE3070F}"/>
              </a:ext>
            </a:extLst>
          </p:cNvPr>
          <p:cNvGraphicFramePr>
            <a:graphicFrameLocks noGrp="1"/>
          </p:cNvGraphicFramePr>
          <p:nvPr>
            <p:extLst>
              <p:ext uri="{D42A27DB-BD31-4B8C-83A1-F6EECF244321}">
                <p14:modId xmlns:p14="http://schemas.microsoft.com/office/powerpoint/2010/main" val="134292592"/>
              </p:ext>
            </p:extLst>
          </p:nvPr>
        </p:nvGraphicFramePr>
        <p:xfrm>
          <a:off x="0" y="1050521"/>
          <a:ext cx="12080557" cy="5246126"/>
        </p:xfrm>
        <a:graphic>
          <a:graphicData uri="http://schemas.openxmlformats.org/drawingml/2006/table">
            <a:tbl>
              <a:tblPr firstRow="1" bandRow="1">
                <a:tableStyleId>{5C22544A-7EE6-4342-B048-85BDC9FD1C3A}</a:tableStyleId>
              </a:tblPr>
              <a:tblGrid>
                <a:gridCol w="3312481">
                  <a:extLst>
                    <a:ext uri="{9D8B030D-6E8A-4147-A177-3AD203B41FA5}">
                      <a16:colId xmlns:a16="http://schemas.microsoft.com/office/drawing/2014/main" val="1747587812"/>
                    </a:ext>
                  </a:extLst>
                </a:gridCol>
                <a:gridCol w="6817721">
                  <a:extLst>
                    <a:ext uri="{9D8B030D-6E8A-4147-A177-3AD203B41FA5}">
                      <a16:colId xmlns:a16="http://schemas.microsoft.com/office/drawing/2014/main" val="3224332216"/>
                    </a:ext>
                  </a:extLst>
                </a:gridCol>
                <a:gridCol w="1950355">
                  <a:extLst>
                    <a:ext uri="{9D8B030D-6E8A-4147-A177-3AD203B41FA5}">
                      <a16:colId xmlns:a16="http://schemas.microsoft.com/office/drawing/2014/main" val="3220601217"/>
                    </a:ext>
                  </a:extLst>
                </a:gridCol>
              </a:tblGrid>
              <a:tr h="396035">
                <a:tc>
                  <a:txBody>
                    <a:bodyPr/>
                    <a:lstStyle/>
                    <a:p>
                      <a:r>
                        <a:rPr lang="it-IT" sz="1600" dirty="0"/>
                        <a:t>Parametro </a:t>
                      </a:r>
                    </a:p>
                  </a:txBody>
                  <a:tcPr marL="91443" marR="91443" marT="45729" marB="45729"/>
                </a:tc>
                <a:tc>
                  <a:txBody>
                    <a:bodyPr/>
                    <a:lstStyle/>
                    <a:p>
                      <a:endParaRPr lang="it-IT" sz="1600" dirty="0"/>
                    </a:p>
                  </a:txBody>
                  <a:tcPr marL="91443" marR="91443" marT="45729" marB="45729"/>
                </a:tc>
                <a:tc>
                  <a:txBody>
                    <a:bodyPr/>
                    <a:lstStyle/>
                    <a:p>
                      <a:endParaRPr lang="it-IT" sz="1600"/>
                    </a:p>
                  </a:txBody>
                  <a:tcPr marL="91443" marR="91443" marT="45729" marB="45729"/>
                </a:tc>
                <a:extLst>
                  <a:ext uri="{0D108BD9-81ED-4DB2-BD59-A6C34878D82A}">
                    <a16:rowId xmlns:a16="http://schemas.microsoft.com/office/drawing/2014/main" val="962440844"/>
                  </a:ext>
                </a:extLst>
              </a:tr>
              <a:tr h="553364">
                <a:tc>
                  <a:txBody>
                    <a:bodyPr/>
                    <a:lstStyle/>
                    <a:p>
                      <a:r>
                        <a:rPr lang="it-IT" sz="1600" dirty="0"/>
                        <a:t>Lead Time di approvvigionamento</a:t>
                      </a:r>
                    </a:p>
                  </a:txBody>
                  <a:tcPr marL="91443" marR="91443" marT="45729" marB="45729"/>
                </a:tc>
                <a:tc>
                  <a:txBody>
                    <a:bodyPr/>
                    <a:lstStyle/>
                    <a:p>
                      <a:r>
                        <a:rPr lang="it-IT" sz="1600" dirty="0"/>
                        <a:t>Considerando la BOM e i prodotti di classe A, qual è il Lead Time Medio di approvvigionamento, il massimo, il minimo</a:t>
                      </a:r>
                    </a:p>
                  </a:txBody>
                  <a:tcPr marL="91443" marR="91443" marT="45729" marB="45729"/>
                </a:tc>
                <a:tc>
                  <a:txBody>
                    <a:bodyPr/>
                    <a:lstStyle/>
                    <a:p>
                      <a:endParaRPr lang="it-IT" sz="1600"/>
                    </a:p>
                  </a:txBody>
                  <a:tcPr marL="91443" marR="91443" marT="45729" marB="45729"/>
                </a:tc>
                <a:extLst>
                  <a:ext uri="{0D108BD9-81ED-4DB2-BD59-A6C34878D82A}">
                    <a16:rowId xmlns:a16="http://schemas.microsoft.com/office/drawing/2014/main" val="3864406125"/>
                  </a:ext>
                </a:extLst>
              </a:tr>
              <a:tr h="396035">
                <a:tc>
                  <a:txBody>
                    <a:bodyPr/>
                    <a:lstStyle/>
                    <a:p>
                      <a:r>
                        <a:rPr lang="it-IT" sz="1600" dirty="0"/>
                        <a:t>Accuratezza delle previsioni</a:t>
                      </a:r>
                    </a:p>
                  </a:txBody>
                  <a:tcPr marL="91443" marR="91443" marT="45729" marB="45729"/>
                </a:tc>
                <a:tc>
                  <a:txBody>
                    <a:bodyPr/>
                    <a:lstStyle/>
                    <a:p>
                      <a:r>
                        <a:rPr lang="it-IT" sz="1600" dirty="0"/>
                        <a:t>IN valore assoluto annuale</a:t>
                      </a:r>
                    </a:p>
                  </a:txBody>
                  <a:tcPr marL="91443" marR="91443" marT="45729" marB="45729"/>
                </a:tc>
                <a:tc>
                  <a:txBody>
                    <a:bodyPr/>
                    <a:lstStyle/>
                    <a:p>
                      <a:endParaRPr lang="it-IT" sz="1600"/>
                    </a:p>
                  </a:txBody>
                  <a:tcPr marL="91443" marR="91443" marT="45729" marB="45729"/>
                </a:tc>
                <a:extLst>
                  <a:ext uri="{0D108BD9-81ED-4DB2-BD59-A6C34878D82A}">
                    <a16:rowId xmlns:a16="http://schemas.microsoft.com/office/drawing/2014/main" val="4014688907"/>
                  </a:ext>
                </a:extLst>
              </a:tr>
              <a:tr h="396035">
                <a:tc>
                  <a:txBody>
                    <a:bodyPr/>
                    <a:lstStyle/>
                    <a:p>
                      <a:endParaRPr lang="it-IT" sz="1600"/>
                    </a:p>
                  </a:txBody>
                  <a:tcPr marL="91443" marR="91443" marT="45729" marB="45729"/>
                </a:tc>
                <a:tc>
                  <a:txBody>
                    <a:bodyPr/>
                    <a:lstStyle/>
                    <a:p>
                      <a:r>
                        <a:rPr lang="it-IT" sz="1600" dirty="0"/>
                        <a:t>In valore assoluto mensile</a:t>
                      </a:r>
                    </a:p>
                  </a:txBody>
                  <a:tcPr marL="91443" marR="91443" marT="45729" marB="45729"/>
                </a:tc>
                <a:tc>
                  <a:txBody>
                    <a:bodyPr/>
                    <a:lstStyle/>
                    <a:p>
                      <a:endParaRPr lang="it-IT" sz="1600"/>
                    </a:p>
                  </a:txBody>
                  <a:tcPr marL="91443" marR="91443" marT="45729" marB="45729"/>
                </a:tc>
                <a:extLst>
                  <a:ext uri="{0D108BD9-81ED-4DB2-BD59-A6C34878D82A}">
                    <a16:rowId xmlns:a16="http://schemas.microsoft.com/office/drawing/2014/main" val="938149236"/>
                  </a:ext>
                </a:extLst>
              </a:tr>
              <a:tr h="396035">
                <a:tc>
                  <a:txBody>
                    <a:bodyPr/>
                    <a:lstStyle/>
                    <a:p>
                      <a:endParaRPr lang="it-IT" sz="1600"/>
                    </a:p>
                  </a:txBody>
                  <a:tcPr marL="91443" marR="91443" marT="45729" marB="45729"/>
                </a:tc>
                <a:tc>
                  <a:txBody>
                    <a:bodyPr/>
                    <a:lstStyle/>
                    <a:p>
                      <a:r>
                        <a:rPr lang="it-IT" sz="1600" dirty="0"/>
                        <a:t>Per ciascun prodotto a «catalogo»</a:t>
                      </a:r>
                    </a:p>
                  </a:txBody>
                  <a:tcPr marL="91443" marR="91443" marT="45729" marB="45729"/>
                </a:tc>
                <a:tc>
                  <a:txBody>
                    <a:bodyPr/>
                    <a:lstStyle/>
                    <a:p>
                      <a:endParaRPr lang="it-IT" sz="1600" dirty="0"/>
                    </a:p>
                  </a:txBody>
                  <a:tcPr marL="91443" marR="91443" marT="45729" marB="45729"/>
                </a:tc>
                <a:extLst>
                  <a:ext uri="{0D108BD9-81ED-4DB2-BD59-A6C34878D82A}">
                    <a16:rowId xmlns:a16="http://schemas.microsoft.com/office/drawing/2014/main" val="2511049148"/>
                  </a:ext>
                </a:extLst>
              </a:tr>
              <a:tr h="553364">
                <a:tc>
                  <a:txBody>
                    <a:bodyPr/>
                    <a:lstStyle/>
                    <a:p>
                      <a:endParaRPr lang="it-IT" sz="1600" dirty="0"/>
                    </a:p>
                  </a:txBody>
                  <a:tcPr marL="91443" marR="91443" marT="45729" marB="45729"/>
                </a:tc>
                <a:tc>
                  <a:txBody>
                    <a:bodyPr/>
                    <a:lstStyle/>
                    <a:p>
                      <a:r>
                        <a:rPr lang="it-IT" sz="1600" dirty="0"/>
                        <a:t>I previsionali dei clienti a fine anno mostrano scostamenti del %</a:t>
                      </a:r>
                    </a:p>
                  </a:txBody>
                  <a:tcPr marL="91443" marR="91443" marT="45729" marB="45729"/>
                </a:tc>
                <a:tc>
                  <a:txBody>
                    <a:bodyPr/>
                    <a:lstStyle/>
                    <a:p>
                      <a:endParaRPr lang="it-IT" sz="1600"/>
                    </a:p>
                  </a:txBody>
                  <a:tcPr marL="91443" marR="91443" marT="45729" marB="45729"/>
                </a:tc>
                <a:extLst>
                  <a:ext uri="{0D108BD9-81ED-4DB2-BD59-A6C34878D82A}">
                    <a16:rowId xmlns:a16="http://schemas.microsoft.com/office/drawing/2014/main" val="2004774031"/>
                  </a:ext>
                </a:extLst>
              </a:tr>
              <a:tr h="396035">
                <a:tc>
                  <a:txBody>
                    <a:bodyPr/>
                    <a:lstStyle/>
                    <a:p>
                      <a:r>
                        <a:rPr lang="it-IT" sz="1600" dirty="0"/>
                        <a:t>Pressione sulla riduzione dell’Inventory</a:t>
                      </a:r>
                    </a:p>
                  </a:txBody>
                  <a:tcPr marL="91443" marR="91443" marT="45729" marB="45729"/>
                </a:tc>
                <a:tc>
                  <a:txBody>
                    <a:bodyPr/>
                    <a:lstStyle/>
                    <a:p>
                      <a:r>
                        <a:rPr lang="it-IT" sz="1600" dirty="0"/>
                        <a:t>Quanti KPI avete riconducibili al valore </a:t>
                      </a:r>
                      <a:r>
                        <a:rPr lang="it-IT" sz="1600" dirty="0" err="1"/>
                        <a:t>dell’inventory</a:t>
                      </a:r>
                      <a:r>
                        <a:rPr lang="it-IT" sz="1600" dirty="0"/>
                        <a:t>?</a:t>
                      </a:r>
                    </a:p>
                  </a:txBody>
                  <a:tcPr marL="91443" marR="91443" marT="45729" marB="45729"/>
                </a:tc>
                <a:tc>
                  <a:txBody>
                    <a:bodyPr/>
                    <a:lstStyle/>
                    <a:p>
                      <a:endParaRPr lang="it-IT" sz="1600" dirty="0"/>
                    </a:p>
                  </a:txBody>
                  <a:tcPr marL="91443" marR="91443" marT="45729" marB="45729"/>
                </a:tc>
                <a:extLst>
                  <a:ext uri="{0D108BD9-81ED-4DB2-BD59-A6C34878D82A}">
                    <a16:rowId xmlns:a16="http://schemas.microsoft.com/office/drawing/2014/main" val="3766278695"/>
                  </a:ext>
                </a:extLst>
              </a:tr>
              <a:tr h="553364">
                <a:tc>
                  <a:txBody>
                    <a:bodyPr/>
                    <a:lstStyle/>
                    <a:p>
                      <a:endParaRPr lang="it-IT" sz="1600" dirty="0"/>
                    </a:p>
                  </a:txBody>
                  <a:tcPr marL="91443" marR="91443" marT="45729" marB="45729"/>
                </a:tc>
                <a:tc>
                  <a:txBody>
                    <a:bodyPr/>
                    <a:lstStyle/>
                    <a:p>
                      <a:r>
                        <a:rPr lang="it-IT" sz="1600" dirty="0"/>
                        <a:t>Il CFO in azienda è il numero ? (2,3, non l’abbiamo, che cosa vuol dire CFO)</a:t>
                      </a:r>
                    </a:p>
                  </a:txBody>
                  <a:tcPr marL="91443" marR="91443" marT="45729" marB="45729"/>
                </a:tc>
                <a:tc>
                  <a:txBody>
                    <a:bodyPr/>
                    <a:lstStyle/>
                    <a:p>
                      <a:endParaRPr lang="it-IT" sz="1600" dirty="0"/>
                    </a:p>
                  </a:txBody>
                  <a:tcPr marL="91443" marR="91443" marT="45729" marB="45729"/>
                </a:tc>
                <a:extLst>
                  <a:ext uri="{0D108BD9-81ED-4DB2-BD59-A6C34878D82A}">
                    <a16:rowId xmlns:a16="http://schemas.microsoft.com/office/drawing/2014/main" val="2675871802"/>
                  </a:ext>
                </a:extLst>
              </a:tr>
              <a:tr h="396035">
                <a:tc>
                  <a:txBody>
                    <a:bodyPr/>
                    <a:lstStyle/>
                    <a:p>
                      <a:r>
                        <a:rPr lang="it-IT" sz="1600" dirty="0"/>
                        <a:t>Relazione con il cliente/fornitore</a:t>
                      </a:r>
                    </a:p>
                  </a:txBody>
                  <a:tcPr marL="91443" marR="91443" marT="45729" marB="45729"/>
                </a:tc>
                <a:tc>
                  <a:txBody>
                    <a:bodyPr/>
                    <a:lstStyle/>
                    <a:p>
                      <a:r>
                        <a:rPr lang="it-IT" sz="1600" dirty="0"/>
                        <a:t>Prevalentemente da remoto</a:t>
                      </a:r>
                    </a:p>
                  </a:txBody>
                  <a:tcPr marL="91443" marR="91443" marT="45729" marB="45729"/>
                </a:tc>
                <a:tc>
                  <a:txBody>
                    <a:bodyPr/>
                    <a:lstStyle/>
                    <a:p>
                      <a:endParaRPr lang="it-IT" sz="1600" dirty="0"/>
                    </a:p>
                  </a:txBody>
                  <a:tcPr marL="91443" marR="91443" marT="45729" marB="45729"/>
                </a:tc>
                <a:extLst>
                  <a:ext uri="{0D108BD9-81ED-4DB2-BD59-A6C34878D82A}">
                    <a16:rowId xmlns:a16="http://schemas.microsoft.com/office/drawing/2014/main" val="2855285033"/>
                  </a:ext>
                </a:extLst>
              </a:tr>
              <a:tr h="396035">
                <a:tc>
                  <a:txBody>
                    <a:bodyPr/>
                    <a:lstStyle/>
                    <a:p>
                      <a:endParaRPr lang="it-IT" sz="1600"/>
                    </a:p>
                  </a:txBody>
                  <a:tcPr marL="91443" marR="91443" marT="45729" marB="45729"/>
                </a:tc>
                <a:tc>
                  <a:txBody>
                    <a:bodyPr/>
                    <a:lstStyle/>
                    <a:p>
                      <a:r>
                        <a:rPr lang="it-IT" sz="1600" dirty="0"/>
                        <a:t>Occasionali incontri presso le rispettive sedi</a:t>
                      </a:r>
                    </a:p>
                  </a:txBody>
                  <a:tcPr marL="91443" marR="91443" marT="45729" marB="45729"/>
                </a:tc>
                <a:tc>
                  <a:txBody>
                    <a:bodyPr/>
                    <a:lstStyle/>
                    <a:p>
                      <a:endParaRPr lang="it-IT" sz="1600" dirty="0"/>
                    </a:p>
                  </a:txBody>
                  <a:tcPr marL="91443" marR="91443" marT="45729" marB="45729"/>
                </a:tc>
                <a:extLst>
                  <a:ext uri="{0D108BD9-81ED-4DB2-BD59-A6C34878D82A}">
                    <a16:rowId xmlns:a16="http://schemas.microsoft.com/office/drawing/2014/main" val="2133002815"/>
                  </a:ext>
                </a:extLst>
              </a:tr>
              <a:tr h="553364">
                <a:tc>
                  <a:txBody>
                    <a:bodyPr/>
                    <a:lstStyle/>
                    <a:p>
                      <a:endParaRPr lang="it-IT" sz="1600" dirty="0"/>
                    </a:p>
                  </a:txBody>
                  <a:tcPr marL="91443" marR="91443" marT="45729" marB="45729"/>
                </a:tc>
                <a:tc>
                  <a:txBody>
                    <a:bodyPr/>
                    <a:lstStyle/>
                    <a:p>
                      <a:r>
                        <a:rPr lang="it-IT" sz="1600" dirty="0"/>
                        <a:t>Frequentazione abituale e scambi di informazioni non legate al flusso di ordini elevate</a:t>
                      </a:r>
                    </a:p>
                  </a:txBody>
                  <a:tcPr marL="91443" marR="91443" marT="45729" marB="45729"/>
                </a:tc>
                <a:tc>
                  <a:txBody>
                    <a:bodyPr/>
                    <a:lstStyle/>
                    <a:p>
                      <a:endParaRPr lang="it-IT" sz="1600" dirty="0"/>
                    </a:p>
                  </a:txBody>
                  <a:tcPr marL="91443" marR="91443" marT="45729" marB="45729"/>
                </a:tc>
                <a:extLst>
                  <a:ext uri="{0D108BD9-81ED-4DB2-BD59-A6C34878D82A}">
                    <a16:rowId xmlns:a16="http://schemas.microsoft.com/office/drawing/2014/main" val="1366622245"/>
                  </a:ext>
                </a:extLst>
              </a:tr>
            </a:tbl>
          </a:graphicData>
        </a:graphic>
      </p:graphicFrame>
      <p:sp>
        <p:nvSpPr>
          <p:cNvPr id="10" name="Titolo 1">
            <a:extLst>
              <a:ext uri="{FF2B5EF4-FFF2-40B4-BE49-F238E27FC236}">
                <a16:creationId xmlns:a16="http://schemas.microsoft.com/office/drawing/2014/main" id="{E05385A3-D3A3-4B11-84E0-B81290B1EE95}"/>
              </a:ext>
            </a:extLst>
          </p:cNvPr>
          <p:cNvSpPr txBox="1">
            <a:spLocks noChangeArrowheads="1"/>
          </p:cNvSpPr>
          <p:nvPr/>
        </p:nvSpPr>
        <p:spPr>
          <a:xfrm>
            <a:off x="0" y="361980"/>
            <a:ext cx="12192000" cy="582900"/>
          </a:xfrm>
          <a:prstGeom prst="rect">
            <a:avLst/>
          </a:prstGeom>
          <a:solidFill>
            <a:schemeClr val="accent1">
              <a:lumMod val="20000"/>
              <a:lumOff val="80000"/>
            </a:schemeClr>
          </a:solidFill>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it-IT" altLang="it-IT" sz="3200" b="1" dirty="0"/>
              <a:t>Quanto è VUCA il mondo in cui vivi?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9AF2CCD9-CFAE-4701-8E85-05EFADE3070F}"/>
              </a:ext>
            </a:extLst>
          </p:cNvPr>
          <p:cNvGraphicFramePr>
            <a:graphicFrameLocks noGrp="1"/>
          </p:cNvGraphicFramePr>
          <p:nvPr>
            <p:extLst>
              <p:ext uri="{D42A27DB-BD31-4B8C-83A1-F6EECF244321}">
                <p14:modId xmlns:p14="http://schemas.microsoft.com/office/powerpoint/2010/main" val="628984894"/>
              </p:ext>
            </p:extLst>
          </p:nvPr>
        </p:nvGraphicFramePr>
        <p:xfrm>
          <a:off x="0" y="1210704"/>
          <a:ext cx="12192000" cy="5057840"/>
        </p:xfrm>
        <a:graphic>
          <a:graphicData uri="http://schemas.openxmlformats.org/drawingml/2006/table">
            <a:tbl>
              <a:tblPr firstRow="1" bandRow="1">
                <a:tableStyleId>{5C22544A-7EE6-4342-B048-85BDC9FD1C3A}</a:tableStyleId>
              </a:tblPr>
              <a:tblGrid>
                <a:gridCol w="3256496">
                  <a:extLst>
                    <a:ext uri="{9D8B030D-6E8A-4147-A177-3AD203B41FA5}">
                      <a16:colId xmlns:a16="http://schemas.microsoft.com/office/drawing/2014/main" val="1747587812"/>
                    </a:ext>
                  </a:extLst>
                </a:gridCol>
                <a:gridCol w="7507554">
                  <a:extLst>
                    <a:ext uri="{9D8B030D-6E8A-4147-A177-3AD203B41FA5}">
                      <a16:colId xmlns:a16="http://schemas.microsoft.com/office/drawing/2014/main" val="3224332216"/>
                    </a:ext>
                  </a:extLst>
                </a:gridCol>
                <a:gridCol w="1427950">
                  <a:extLst>
                    <a:ext uri="{9D8B030D-6E8A-4147-A177-3AD203B41FA5}">
                      <a16:colId xmlns:a16="http://schemas.microsoft.com/office/drawing/2014/main" val="3220601217"/>
                    </a:ext>
                  </a:extLst>
                </a:gridCol>
              </a:tblGrid>
              <a:tr h="384665">
                <a:tc>
                  <a:txBody>
                    <a:bodyPr/>
                    <a:lstStyle/>
                    <a:p>
                      <a:r>
                        <a:rPr lang="it-IT" sz="1600" dirty="0"/>
                        <a:t>Parametro </a:t>
                      </a:r>
                    </a:p>
                  </a:txBody>
                  <a:tcPr marL="91443" marR="91443" marT="45726" marB="45726"/>
                </a:tc>
                <a:tc>
                  <a:txBody>
                    <a:bodyPr/>
                    <a:lstStyle/>
                    <a:p>
                      <a:endParaRPr lang="it-IT" sz="1600" dirty="0"/>
                    </a:p>
                  </a:txBody>
                  <a:tcPr marL="91443" marR="91443" marT="45726" marB="45726"/>
                </a:tc>
                <a:tc>
                  <a:txBody>
                    <a:bodyPr/>
                    <a:lstStyle/>
                    <a:p>
                      <a:endParaRPr lang="it-IT" sz="1600"/>
                    </a:p>
                  </a:txBody>
                  <a:tcPr marL="91443" marR="91443" marT="45726" marB="45726"/>
                </a:tc>
                <a:extLst>
                  <a:ext uri="{0D108BD9-81ED-4DB2-BD59-A6C34878D82A}">
                    <a16:rowId xmlns:a16="http://schemas.microsoft.com/office/drawing/2014/main" val="962440844"/>
                  </a:ext>
                </a:extLst>
              </a:tr>
              <a:tr h="600643">
                <a:tc>
                  <a:txBody>
                    <a:bodyPr/>
                    <a:lstStyle/>
                    <a:p>
                      <a:r>
                        <a:rPr lang="it-IT" sz="1600" dirty="0"/>
                        <a:t>Grado di complessità della supply </a:t>
                      </a:r>
                      <a:r>
                        <a:rPr lang="it-IT" sz="1600" dirty="0" err="1"/>
                        <a:t>chain</a:t>
                      </a:r>
                      <a:endParaRPr lang="it-IT" sz="1600" dirty="0"/>
                    </a:p>
                  </a:txBody>
                  <a:tcPr marL="91443" marR="91443" marT="45726" marB="45726"/>
                </a:tc>
                <a:tc>
                  <a:txBody>
                    <a:bodyPr/>
                    <a:lstStyle/>
                    <a:p>
                      <a:r>
                        <a:rPr lang="it-IT" sz="1600" dirty="0"/>
                        <a:t>Su quanti paesi si estende la tua supply </a:t>
                      </a:r>
                      <a:r>
                        <a:rPr lang="it-IT" sz="1600" dirty="0" err="1"/>
                        <a:t>chain</a:t>
                      </a:r>
                      <a:r>
                        <a:rPr lang="it-IT" sz="1600" dirty="0"/>
                        <a:t> (applicando Pareto ai fornitori per valore, considerando quelli di classe A)</a:t>
                      </a:r>
                    </a:p>
                  </a:txBody>
                  <a:tcPr marL="91443" marR="91443" marT="45726" marB="45726"/>
                </a:tc>
                <a:tc>
                  <a:txBody>
                    <a:bodyPr/>
                    <a:lstStyle/>
                    <a:p>
                      <a:endParaRPr lang="it-IT" sz="1600"/>
                    </a:p>
                  </a:txBody>
                  <a:tcPr marL="91443" marR="91443" marT="45726" marB="45726"/>
                </a:tc>
                <a:extLst>
                  <a:ext uri="{0D108BD9-81ED-4DB2-BD59-A6C34878D82A}">
                    <a16:rowId xmlns:a16="http://schemas.microsoft.com/office/drawing/2014/main" val="3864406125"/>
                  </a:ext>
                </a:extLst>
              </a:tr>
              <a:tr h="384665">
                <a:tc>
                  <a:txBody>
                    <a:bodyPr/>
                    <a:lstStyle/>
                    <a:p>
                      <a:endParaRPr lang="it-IT" sz="1600"/>
                    </a:p>
                  </a:txBody>
                  <a:tcPr marL="91443" marR="91443" marT="45726" marB="45726"/>
                </a:tc>
                <a:tc>
                  <a:txBody>
                    <a:bodyPr/>
                    <a:lstStyle/>
                    <a:p>
                      <a:r>
                        <a:rPr lang="it-IT" sz="1600" dirty="0"/>
                        <a:t>Quanti fornitori hai in totale per i componenti/mp di classe A</a:t>
                      </a:r>
                    </a:p>
                  </a:txBody>
                  <a:tcPr marL="91443" marR="91443" marT="45726" marB="45726"/>
                </a:tc>
                <a:tc>
                  <a:txBody>
                    <a:bodyPr/>
                    <a:lstStyle/>
                    <a:p>
                      <a:endParaRPr lang="it-IT" sz="1600"/>
                    </a:p>
                  </a:txBody>
                  <a:tcPr marL="91443" marR="91443" marT="45726" marB="45726"/>
                </a:tc>
                <a:extLst>
                  <a:ext uri="{0D108BD9-81ED-4DB2-BD59-A6C34878D82A}">
                    <a16:rowId xmlns:a16="http://schemas.microsoft.com/office/drawing/2014/main" val="4014688907"/>
                  </a:ext>
                </a:extLst>
              </a:tr>
              <a:tr h="600643">
                <a:tc>
                  <a:txBody>
                    <a:bodyPr/>
                    <a:lstStyle/>
                    <a:p>
                      <a:endParaRPr lang="it-IT" sz="1600"/>
                    </a:p>
                  </a:txBody>
                  <a:tcPr marL="91443" marR="91443" marT="45726" marB="4572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dirty="0"/>
                        <a:t>Quanti fornitori hai in media per i componenti/mp di classe A</a:t>
                      </a:r>
                    </a:p>
                    <a:p>
                      <a:endParaRPr lang="it-IT" sz="1600" dirty="0"/>
                    </a:p>
                  </a:txBody>
                  <a:tcPr marL="91443" marR="91443" marT="45726" marB="45726"/>
                </a:tc>
                <a:tc>
                  <a:txBody>
                    <a:bodyPr/>
                    <a:lstStyle/>
                    <a:p>
                      <a:endParaRPr lang="it-IT" sz="1600"/>
                    </a:p>
                  </a:txBody>
                  <a:tcPr marL="91443" marR="91443" marT="45726" marB="45726"/>
                </a:tc>
                <a:extLst>
                  <a:ext uri="{0D108BD9-81ED-4DB2-BD59-A6C34878D82A}">
                    <a16:rowId xmlns:a16="http://schemas.microsoft.com/office/drawing/2014/main" val="938149236"/>
                  </a:ext>
                </a:extLst>
              </a:tr>
              <a:tr h="600643">
                <a:tc>
                  <a:txBody>
                    <a:bodyPr/>
                    <a:lstStyle/>
                    <a:p>
                      <a:endParaRPr lang="it-IT" sz="1600"/>
                    </a:p>
                  </a:txBody>
                  <a:tcPr marL="91443" marR="91443" marT="45726" marB="45726"/>
                </a:tc>
                <a:tc>
                  <a:txBody>
                    <a:bodyPr/>
                    <a:lstStyle/>
                    <a:p>
                      <a:r>
                        <a:rPr lang="it-IT" sz="1600" dirty="0"/>
                        <a:t>Quanti mesi mediamente si vogliono per inserire stabilmente un nuovo fornitore (componenti/mp classe A per valore)</a:t>
                      </a:r>
                    </a:p>
                  </a:txBody>
                  <a:tcPr marL="91443" marR="91443" marT="45726" marB="45726"/>
                </a:tc>
                <a:tc>
                  <a:txBody>
                    <a:bodyPr/>
                    <a:lstStyle/>
                    <a:p>
                      <a:endParaRPr lang="it-IT" sz="1600" dirty="0"/>
                    </a:p>
                  </a:txBody>
                  <a:tcPr marL="91443" marR="91443" marT="45726" marB="45726"/>
                </a:tc>
                <a:extLst>
                  <a:ext uri="{0D108BD9-81ED-4DB2-BD59-A6C34878D82A}">
                    <a16:rowId xmlns:a16="http://schemas.microsoft.com/office/drawing/2014/main" val="2511049148"/>
                  </a:ext>
                </a:extLst>
              </a:tr>
              <a:tr h="537476">
                <a:tc>
                  <a:txBody>
                    <a:bodyPr/>
                    <a:lstStyle/>
                    <a:p>
                      <a:r>
                        <a:rPr lang="it-IT" sz="1600" dirty="0"/>
                        <a:t>Ciclo di vita dei prodotti</a:t>
                      </a:r>
                    </a:p>
                  </a:txBody>
                  <a:tcPr marL="91443" marR="91443" marT="45726" marB="45726"/>
                </a:tc>
                <a:tc>
                  <a:txBody>
                    <a:bodyPr/>
                    <a:lstStyle/>
                    <a:p>
                      <a:r>
                        <a:rPr lang="it-IT" sz="1600" dirty="0"/>
                        <a:t>Quanti progetti sviluppo nuovi prodotti hai in corso mediamente in un anno</a:t>
                      </a:r>
                    </a:p>
                  </a:txBody>
                  <a:tcPr marL="91443" marR="91443" marT="45726" marB="45726"/>
                </a:tc>
                <a:tc>
                  <a:txBody>
                    <a:bodyPr/>
                    <a:lstStyle/>
                    <a:p>
                      <a:endParaRPr lang="it-IT" sz="1600"/>
                    </a:p>
                  </a:txBody>
                  <a:tcPr marL="91443" marR="91443" marT="45726" marB="45726"/>
                </a:tc>
                <a:extLst>
                  <a:ext uri="{0D108BD9-81ED-4DB2-BD59-A6C34878D82A}">
                    <a16:rowId xmlns:a16="http://schemas.microsoft.com/office/drawing/2014/main" val="2004774031"/>
                  </a:ext>
                </a:extLst>
              </a:tr>
              <a:tr h="537476">
                <a:tc>
                  <a:txBody>
                    <a:bodyPr/>
                    <a:lstStyle/>
                    <a:p>
                      <a:endParaRPr lang="it-IT" sz="1600" dirty="0"/>
                    </a:p>
                  </a:txBody>
                  <a:tcPr marL="91443" marR="91443" marT="45726" marB="45726"/>
                </a:tc>
                <a:tc>
                  <a:txBody>
                    <a:bodyPr/>
                    <a:lstStyle/>
                    <a:p>
                      <a:r>
                        <a:rPr lang="it-IT" sz="1600" dirty="0"/>
                        <a:t>Considerando i prodotti di classe A per fatturato, qual è il ciclo di vita medio in mesi</a:t>
                      </a:r>
                    </a:p>
                  </a:txBody>
                  <a:tcPr marL="91443" marR="91443" marT="45726" marB="45726"/>
                </a:tc>
                <a:tc>
                  <a:txBody>
                    <a:bodyPr/>
                    <a:lstStyle/>
                    <a:p>
                      <a:endParaRPr lang="it-IT" sz="1600" dirty="0"/>
                    </a:p>
                  </a:txBody>
                  <a:tcPr marL="91443" marR="91443" marT="45726" marB="45726"/>
                </a:tc>
                <a:extLst>
                  <a:ext uri="{0D108BD9-81ED-4DB2-BD59-A6C34878D82A}">
                    <a16:rowId xmlns:a16="http://schemas.microsoft.com/office/drawing/2014/main" val="3766278695"/>
                  </a:ext>
                </a:extLst>
              </a:tr>
              <a:tr h="384665">
                <a:tc>
                  <a:txBody>
                    <a:bodyPr/>
                    <a:lstStyle/>
                    <a:p>
                      <a:r>
                        <a:rPr lang="it-IT" sz="1600" dirty="0"/>
                        <a:t>Lead Time Richiesto dal cliente</a:t>
                      </a:r>
                    </a:p>
                  </a:txBody>
                  <a:tcPr marL="91443" marR="91443" marT="45726" marB="45726"/>
                </a:tc>
                <a:tc>
                  <a:txBody>
                    <a:bodyPr/>
                    <a:lstStyle/>
                    <a:p>
                      <a:r>
                        <a:rPr lang="it-IT" sz="1600" dirty="0"/>
                        <a:t>Qual è il Lead time medio dell’azienda </a:t>
                      </a:r>
                    </a:p>
                  </a:txBody>
                  <a:tcPr marL="91443" marR="91443" marT="45726" marB="45726"/>
                </a:tc>
                <a:tc>
                  <a:txBody>
                    <a:bodyPr/>
                    <a:lstStyle/>
                    <a:p>
                      <a:endParaRPr lang="it-IT" sz="1600" dirty="0"/>
                    </a:p>
                  </a:txBody>
                  <a:tcPr marL="91443" marR="91443" marT="45726" marB="45726"/>
                </a:tc>
                <a:extLst>
                  <a:ext uri="{0D108BD9-81ED-4DB2-BD59-A6C34878D82A}">
                    <a16:rowId xmlns:a16="http://schemas.microsoft.com/office/drawing/2014/main" val="2675871802"/>
                  </a:ext>
                </a:extLst>
              </a:tr>
              <a:tr h="600643">
                <a:tc>
                  <a:txBody>
                    <a:bodyPr/>
                    <a:lstStyle/>
                    <a:p>
                      <a:endParaRPr lang="it-IT" sz="1600"/>
                    </a:p>
                  </a:txBody>
                  <a:tcPr marL="91443" marR="91443" marT="45726" marB="45726"/>
                </a:tc>
                <a:tc>
                  <a:txBody>
                    <a:bodyPr/>
                    <a:lstStyle/>
                    <a:p>
                      <a:r>
                        <a:rPr lang="it-IT" sz="1600" dirty="0"/>
                        <a:t>Qual è il Lead Time richiesto / pagato (se l’azienda lo fornisse i clienti sarebbero disposti a pagare di più) dai clienti</a:t>
                      </a:r>
                    </a:p>
                  </a:txBody>
                  <a:tcPr marL="91443" marR="91443" marT="45726" marB="45726"/>
                </a:tc>
                <a:tc>
                  <a:txBody>
                    <a:bodyPr/>
                    <a:lstStyle/>
                    <a:p>
                      <a:endParaRPr lang="it-IT" sz="1600" dirty="0"/>
                    </a:p>
                  </a:txBody>
                  <a:tcPr marL="91443" marR="91443" marT="45726" marB="45726"/>
                </a:tc>
                <a:extLst>
                  <a:ext uri="{0D108BD9-81ED-4DB2-BD59-A6C34878D82A}">
                    <a16:rowId xmlns:a16="http://schemas.microsoft.com/office/drawing/2014/main" val="2855285033"/>
                  </a:ext>
                </a:extLst>
              </a:tr>
              <a:tr h="384665">
                <a:tc>
                  <a:txBody>
                    <a:bodyPr/>
                    <a:lstStyle/>
                    <a:p>
                      <a:endParaRPr lang="it-IT" sz="1600"/>
                    </a:p>
                  </a:txBody>
                  <a:tcPr marL="91443" marR="91443" marT="45726" marB="45726"/>
                </a:tc>
                <a:tc>
                  <a:txBody>
                    <a:bodyPr/>
                    <a:lstStyle/>
                    <a:p>
                      <a:r>
                        <a:rPr lang="it-IT" sz="1600" dirty="0"/>
                        <a:t>Qual è l’attuale puntualità di consegna o livello di servizio</a:t>
                      </a:r>
                    </a:p>
                  </a:txBody>
                  <a:tcPr marL="91443" marR="91443" marT="45726" marB="45726"/>
                </a:tc>
                <a:tc>
                  <a:txBody>
                    <a:bodyPr/>
                    <a:lstStyle/>
                    <a:p>
                      <a:endParaRPr lang="it-IT" sz="1600" dirty="0"/>
                    </a:p>
                  </a:txBody>
                  <a:tcPr marL="91443" marR="91443" marT="45726" marB="45726"/>
                </a:tc>
                <a:extLst>
                  <a:ext uri="{0D108BD9-81ED-4DB2-BD59-A6C34878D82A}">
                    <a16:rowId xmlns:a16="http://schemas.microsoft.com/office/drawing/2014/main" val="2133002815"/>
                  </a:ext>
                </a:extLst>
              </a:tr>
            </a:tbl>
          </a:graphicData>
        </a:graphic>
      </p:graphicFrame>
      <p:sp>
        <p:nvSpPr>
          <p:cNvPr id="10" name="Titolo 1">
            <a:extLst>
              <a:ext uri="{FF2B5EF4-FFF2-40B4-BE49-F238E27FC236}">
                <a16:creationId xmlns:a16="http://schemas.microsoft.com/office/drawing/2014/main" id="{FEE3AF7C-0D77-4660-AD06-5FC4EB7BA892}"/>
              </a:ext>
            </a:extLst>
          </p:cNvPr>
          <p:cNvSpPr txBox="1">
            <a:spLocks noChangeArrowheads="1"/>
          </p:cNvSpPr>
          <p:nvPr/>
        </p:nvSpPr>
        <p:spPr>
          <a:xfrm>
            <a:off x="0" y="361980"/>
            <a:ext cx="12192000" cy="582900"/>
          </a:xfrm>
          <a:prstGeom prst="rect">
            <a:avLst/>
          </a:prstGeom>
          <a:solidFill>
            <a:schemeClr val="accent1">
              <a:lumMod val="20000"/>
              <a:lumOff val="80000"/>
            </a:schemeClr>
          </a:solidFill>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it-IT" altLang="it-IT" sz="3200" b="1" dirty="0"/>
              <a:t>Quanto è VUCA il mondo in cui vivi?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a:extLst>
              <a:ext uri="{FF2B5EF4-FFF2-40B4-BE49-F238E27FC236}">
                <a16:creationId xmlns:a16="http://schemas.microsoft.com/office/drawing/2014/main" id="{9AF2CCD9-CFAE-4701-8E85-05EFADE3070F}"/>
              </a:ext>
            </a:extLst>
          </p:cNvPr>
          <p:cNvGraphicFramePr>
            <a:graphicFrameLocks noGrp="1"/>
          </p:cNvGraphicFramePr>
          <p:nvPr>
            <p:extLst>
              <p:ext uri="{D42A27DB-BD31-4B8C-83A1-F6EECF244321}">
                <p14:modId xmlns:p14="http://schemas.microsoft.com/office/powerpoint/2010/main" val="365719242"/>
              </p:ext>
            </p:extLst>
          </p:nvPr>
        </p:nvGraphicFramePr>
        <p:xfrm>
          <a:off x="0" y="1295718"/>
          <a:ext cx="12192000" cy="3332738"/>
        </p:xfrm>
        <a:graphic>
          <a:graphicData uri="http://schemas.openxmlformats.org/drawingml/2006/table">
            <a:tbl>
              <a:tblPr firstRow="1" bandRow="1">
                <a:tableStyleId>{5C22544A-7EE6-4342-B048-85BDC9FD1C3A}</a:tableStyleId>
              </a:tblPr>
              <a:tblGrid>
                <a:gridCol w="2654300">
                  <a:extLst>
                    <a:ext uri="{9D8B030D-6E8A-4147-A177-3AD203B41FA5}">
                      <a16:colId xmlns:a16="http://schemas.microsoft.com/office/drawing/2014/main" val="1747587812"/>
                    </a:ext>
                  </a:extLst>
                </a:gridCol>
                <a:gridCol w="8109750">
                  <a:extLst>
                    <a:ext uri="{9D8B030D-6E8A-4147-A177-3AD203B41FA5}">
                      <a16:colId xmlns:a16="http://schemas.microsoft.com/office/drawing/2014/main" val="3224332216"/>
                    </a:ext>
                  </a:extLst>
                </a:gridCol>
                <a:gridCol w="1427950">
                  <a:extLst>
                    <a:ext uri="{9D8B030D-6E8A-4147-A177-3AD203B41FA5}">
                      <a16:colId xmlns:a16="http://schemas.microsoft.com/office/drawing/2014/main" val="3220601217"/>
                    </a:ext>
                  </a:extLst>
                </a:gridCol>
              </a:tblGrid>
              <a:tr h="370889">
                <a:tc>
                  <a:txBody>
                    <a:bodyPr/>
                    <a:lstStyle/>
                    <a:p>
                      <a:r>
                        <a:rPr lang="it-IT" sz="1800" dirty="0"/>
                        <a:t>Parametro </a:t>
                      </a:r>
                    </a:p>
                  </a:txBody>
                  <a:tcPr marL="91443" marR="91443" marT="45726" marB="45726"/>
                </a:tc>
                <a:tc>
                  <a:txBody>
                    <a:bodyPr/>
                    <a:lstStyle/>
                    <a:p>
                      <a:endParaRPr lang="it-IT" sz="1800" dirty="0"/>
                    </a:p>
                  </a:txBody>
                  <a:tcPr marL="91443" marR="91443" marT="45726" marB="45726"/>
                </a:tc>
                <a:tc>
                  <a:txBody>
                    <a:bodyPr/>
                    <a:lstStyle/>
                    <a:p>
                      <a:endParaRPr lang="it-IT" sz="1800"/>
                    </a:p>
                  </a:txBody>
                  <a:tcPr marL="91443" marR="91443" marT="45726" marB="45726"/>
                </a:tc>
                <a:extLst>
                  <a:ext uri="{0D108BD9-81ED-4DB2-BD59-A6C34878D82A}">
                    <a16:rowId xmlns:a16="http://schemas.microsoft.com/office/drawing/2014/main" val="962440844"/>
                  </a:ext>
                </a:extLst>
              </a:tr>
              <a:tr h="731616">
                <a:tc>
                  <a:txBody>
                    <a:bodyPr/>
                    <a:lstStyle/>
                    <a:p>
                      <a:r>
                        <a:rPr lang="it-IT" sz="1800" dirty="0"/>
                        <a:t>Complessità del prodotto</a:t>
                      </a:r>
                    </a:p>
                  </a:txBody>
                  <a:tcPr marL="91443" marR="91443" marT="45726" marB="45726"/>
                </a:tc>
                <a:tc>
                  <a:txBody>
                    <a:bodyPr/>
                    <a:lstStyle/>
                    <a:p>
                      <a:r>
                        <a:rPr lang="it-IT" sz="1800" dirty="0"/>
                        <a:t>Quante tecnologie diverse sono contenute nei vostri prodotti (meccanica, plastica, elettrica, elettronica, software, chimica, idraulica, pneumatica) – considerando i prodotti di classe A</a:t>
                      </a:r>
                    </a:p>
                  </a:txBody>
                  <a:tcPr marL="91443" marR="91443" marT="45726" marB="45726"/>
                </a:tc>
                <a:tc>
                  <a:txBody>
                    <a:bodyPr/>
                    <a:lstStyle/>
                    <a:p>
                      <a:endParaRPr lang="it-IT" sz="1800" dirty="0"/>
                    </a:p>
                  </a:txBody>
                  <a:tcPr marL="91443" marR="91443" marT="45726" marB="45726"/>
                </a:tc>
                <a:extLst>
                  <a:ext uri="{0D108BD9-81ED-4DB2-BD59-A6C34878D82A}">
                    <a16:rowId xmlns:a16="http://schemas.microsoft.com/office/drawing/2014/main" val="1366622245"/>
                  </a:ext>
                </a:extLst>
              </a:tr>
              <a:tr h="518228">
                <a:tc>
                  <a:txBody>
                    <a:bodyPr/>
                    <a:lstStyle/>
                    <a:p>
                      <a:endParaRPr lang="it-IT" sz="1800"/>
                    </a:p>
                  </a:txBody>
                  <a:tcPr marL="91443" marR="91443" marT="45726" marB="45726"/>
                </a:tc>
                <a:tc>
                  <a:txBody>
                    <a:bodyPr/>
                    <a:lstStyle/>
                    <a:p>
                      <a:r>
                        <a:rPr lang="it-IT" sz="1800" dirty="0"/>
                        <a:t>Quante tecnologie padroneggia il vostro ufficio tecnico / reparto R&amp;D</a:t>
                      </a:r>
                    </a:p>
                  </a:txBody>
                  <a:tcPr marL="91443" marR="91443" marT="45726" marB="45726"/>
                </a:tc>
                <a:tc>
                  <a:txBody>
                    <a:bodyPr/>
                    <a:lstStyle/>
                    <a:p>
                      <a:endParaRPr lang="it-IT" sz="1800" dirty="0"/>
                    </a:p>
                  </a:txBody>
                  <a:tcPr marL="91443" marR="91443" marT="45726" marB="45726"/>
                </a:tc>
                <a:extLst>
                  <a:ext uri="{0D108BD9-81ED-4DB2-BD59-A6C34878D82A}">
                    <a16:rowId xmlns:a16="http://schemas.microsoft.com/office/drawing/2014/main" val="557547408"/>
                  </a:ext>
                </a:extLst>
              </a:tr>
              <a:tr h="370889">
                <a:tc>
                  <a:txBody>
                    <a:bodyPr/>
                    <a:lstStyle/>
                    <a:p>
                      <a:endParaRPr lang="it-IT" sz="1800"/>
                    </a:p>
                  </a:txBody>
                  <a:tcPr marL="91443" marR="91443" marT="45726" marB="45726"/>
                </a:tc>
                <a:tc>
                  <a:txBody>
                    <a:bodyPr/>
                    <a:lstStyle/>
                    <a:p>
                      <a:r>
                        <a:rPr lang="it-IT" sz="1800" dirty="0"/>
                        <a:t>Quante referenze di prodotto finito avete?</a:t>
                      </a:r>
                    </a:p>
                  </a:txBody>
                  <a:tcPr marL="91443" marR="91443" marT="45726" marB="45726"/>
                </a:tc>
                <a:tc>
                  <a:txBody>
                    <a:bodyPr/>
                    <a:lstStyle/>
                    <a:p>
                      <a:endParaRPr lang="it-IT" sz="1800" dirty="0"/>
                    </a:p>
                  </a:txBody>
                  <a:tcPr marL="91443" marR="91443" marT="45726" marB="45726"/>
                </a:tc>
                <a:extLst>
                  <a:ext uri="{0D108BD9-81ED-4DB2-BD59-A6C34878D82A}">
                    <a16:rowId xmlns:a16="http://schemas.microsoft.com/office/drawing/2014/main" val="3552183524"/>
                  </a:ext>
                </a:extLst>
              </a:tr>
              <a:tr h="518228">
                <a:tc>
                  <a:txBody>
                    <a:bodyPr/>
                    <a:lstStyle/>
                    <a:p>
                      <a:endParaRPr lang="it-IT" sz="1800"/>
                    </a:p>
                  </a:txBody>
                  <a:tcPr marL="91443" marR="91443" marT="45726" marB="45726"/>
                </a:tc>
                <a:tc>
                  <a:txBody>
                    <a:bodyPr/>
                    <a:lstStyle/>
                    <a:p>
                      <a:r>
                        <a:rPr lang="it-IT" sz="1800" dirty="0"/>
                        <a:t>Quante varianti a misura del cliente fate per ogni referenza di prodotto finito</a:t>
                      </a:r>
                    </a:p>
                  </a:txBody>
                  <a:tcPr marL="91443" marR="91443" marT="45726" marB="45726"/>
                </a:tc>
                <a:tc>
                  <a:txBody>
                    <a:bodyPr/>
                    <a:lstStyle/>
                    <a:p>
                      <a:endParaRPr lang="it-IT" sz="1800" dirty="0"/>
                    </a:p>
                  </a:txBody>
                  <a:tcPr marL="91443" marR="91443" marT="45726" marB="45726"/>
                </a:tc>
                <a:extLst>
                  <a:ext uri="{0D108BD9-81ED-4DB2-BD59-A6C34878D82A}">
                    <a16:rowId xmlns:a16="http://schemas.microsoft.com/office/drawing/2014/main" val="1541374831"/>
                  </a:ext>
                </a:extLst>
              </a:tr>
              <a:tr h="518228">
                <a:tc>
                  <a:txBody>
                    <a:bodyPr/>
                    <a:lstStyle/>
                    <a:p>
                      <a:endParaRPr lang="it-IT" sz="1800"/>
                    </a:p>
                  </a:txBody>
                  <a:tcPr marL="91443" marR="91443" marT="45726" marB="45726"/>
                </a:tc>
                <a:tc>
                  <a:txBody>
                    <a:bodyPr/>
                    <a:lstStyle/>
                    <a:p>
                      <a:r>
                        <a:rPr lang="it-IT" sz="1800" dirty="0"/>
                        <a:t>Quante varianti «standardizzate» (esempio Colgate ha 17 tipi di dentifricio diversi) per ciascun prodotto avete?</a:t>
                      </a:r>
                    </a:p>
                  </a:txBody>
                  <a:tcPr marL="91443" marR="91443" marT="45726" marB="45726"/>
                </a:tc>
                <a:tc>
                  <a:txBody>
                    <a:bodyPr/>
                    <a:lstStyle/>
                    <a:p>
                      <a:endParaRPr lang="it-IT" sz="1800" dirty="0"/>
                    </a:p>
                  </a:txBody>
                  <a:tcPr marL="91443" marR="91443" marT="45726" marB="45726"/>
                </a:tc>
                <a:extLst>
                  <a:ext uri="{0D108BD9-81ED-4DB2-BD59-A6C34878D82A}">
                    <a16:rowId xmlns:a16="http://schemas.microsoft.com/office/drawing/2014/main" val="1836188819"/>
                  </a:ext>
                </a:extLst>
              </a:tr>
            </a:tbl>
          </a:graphicData>
        </a:graphic>
      </p:graphicFrame>
      <p:sp>
        <p:nvSpPr>
          <p:cNvPr id="6" name="Titolo 1">
            <a:extLst>
              <a:ext uri="{FF2B5EF4-FFF2-40B4-BE49-F238E27FC236}">
                <a16:creationId xmlns:a16="http://schemas.microsoft.com/office/drawing/2014/main" id="{44B9B21F-130E-4909-83F2-85A26F13DE65}"/>
              </a:ext>
            </a:extLst>
          </p:cNvPr>
          <p:cNvSpPr txBox="1">
            <a:spLocks noChangeArrowheads="1"/>
          </p:cNvSpPr>
          <p:nvPr/>
        </p:nvSpPr>
        <p:spPr>
          <a:xfrm>
            <a:off x="0" y="361980"/>
            <a:ext cx="12192000" cy="582900"/>
          </a:xfrm>
          <a:prstGeom prst="rect">
            <a:avLst/>
          </a:prstGeom>
          <a:solidFill>
            <a:schemeClr val="accent1">
              <a:lumMod val="20000"/>
              <a:lumOff val="80000"/>
            </a:schemeClr>
          </a:solidFill>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it-IT" altLang="it-IT" sz="3200" b="1" dirty="0"/>
              <a:t>Quanto è VUCA il mondo in cui vivi?</a:t>
            </a:r>
          </a:p>
        </p:txBody>
      </p:sp>
    </p:spTree>
    <p:extLst>
      <p:ext uri="{BB962C8B-B14F-4D97-AF65-F5344CB8AC3E}">
        <p14:creationId xmlns:p14="http://schemas.microsoft.com/office/powerpoint/2010/main" val="369292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a 2">
            <a:extLst>
              <a:ext uri="{FF2B5EF4-FFF2-40B4-BE49-F238E27FC236}">
                <a16:creationId xmlns:a16="http://schemas.microsoft.com/office/drawing/2014/main" id="{05F4BAD3-2748-48FE-ACD6-137DCEC4624D}"/>
              </a:ext>
            </a:extLst>
          </p:cNvPr>
          <p:cNvGraphicFramePr>
            <a:graphicFrameLocks noGrp="1"/>
          </p:cNvGraphicFramePr>
          <p:nvPr>
            <p:extLst>
              <p:ext uri="{D42A27DB-BD31-4B8C-83A1-F6EECF244321}">
                <p14:modId xmlns:p14="http://schemas.microsoft.com/office/powerpoint/2010/main" val="108449569"/>
              </p:ext>
            </p:extLst>
          </p:nvPr>
        </p:nvGraphicFramePr>
        <p:xfrm>
          <a:off x="0" y="648514"/>
          <a:ext cx="12191999" cy="4455160"/>
        </p:xfrm>
        <a:graphic>
          <a:graphicData uri="http://schemas.openxmlformats.org/drawingml/2006/table">
            <a:tbl>
              <a:tblPr firstRow="1" bandRow="1">
                <a:tableStyleId>{5C22544A-7EE6-4342-B048-85BDC9FD1C3A}</a:tableStyleId>
              </a:tblPr>
              <a:tblGrid>
                <a:gridCol w="7704910">
                  <a:extLst>
                    <a:ext uri="{9D8B030D-6E8A-4147-A177-3AD203B41FA5}">
                      <a16:colId xmlns:a16="http://schemas.microsoft.com/office/drawing/2014/main" val="379552519"/>
                    </a:ext>
                  </a:extLst>
                </a:gridCol>
                <a:gridCol w="1502752">
                  <a:extLst>
                    <a:ext uri="{9D8B030D-6E8A-4147-A177-3AD203B41FA5}">
                      <a16:colId xmlns:a16="http://schemas.microsoft.com/office/drawing/2014/main" val="312139764"/>
                    </a:ext>
                  </a:extLst>
                </a:gridCol>
                <a:gridCol w="1672075">
                  <a:extLst>
                    <a:ext uri="{9D8B030D-6E8A-4147-A177-3AD203B41FA5}">
                      <a16:colId xmlns:a16="http://schemas.microsoft.com/office/drawing/2014/main" val="4138994352"/>
                    </a:ext>
                  </a:extLst>
                </a:gridCol>
                <a:gridCol w="1312262">
                  <a:extLst>
                    <a:ext uri="{9D8B030D-6E8A-4147-A177-3AD203B41FA5}">
                      <a16:colId xmlns:a16="http://schemas.microsoft.com/office/drawing/2014/main" val="4206194102"/>
                    </a:ext>
                  </a:extLst>
                </a:gridCol>
              </a:tblGrid>
              <a:tr h="370840">
                <a:tc>
                  <a:txBody>
                    <a:bodyPr/>
                    <a:lstStyle/>
                    <a:p>
                      <a:r>
                        <a:rPr lang="it-IT" sz="1400" dirty="0"/>
                        <a:t>DOMANDA</a:t>
                      </a:r>
                    </a:p>
                  </a:txBody>
                  <a:tcPr marL="91438" marR="91438"/>
                </a:tc>
                <a:tc>
                  <a:txBody>
                    <a:bodyPr/>
                    <a:lstStyle/>
                    <a:p>
                      <a:r>
                        <a:rPr lang="it-IT" sz="1400" dirty="0"/>
                        <a:t>A</a:t>
                      </a:r>
                    </a:p>
                  </a:txBody>
                  <a:tcPr marL="91438" marR="91438"/>
                </a:tc>
                <a:tc>
                  <a:txBody>
                    <a:bodyPr/>
                    <a:lstStyle/>
                    <a:p>
                      <a:r>
                        <a:rPr lang="it-IT" sz="1400" dirty="0"/>
                        <a:t>B</a:t>
                      </a:r>
                    </a:p>
                  </a:txBody>
                  <a:tcPr marL="91438" marR="91438"/>
                </a:tc>
                <a:tc>
                  <a:txBody>
                    <a:bodyPr/>
                    <a:lstStyle/>
                    <a:p>
                      <a:r>
                        <a:rPr lang="it-IT" sz="1400" dirty="0"/>
                        <a:t>C</a:t>
                      </a:r>
                    </a:p>
                  </a:txBody>
                  <a:tcPr marL="91438" marR="91438"/>
                </a:tc>
                <a:extLst>
                  <a:ext uri="{0D108BD9-81ED-4DB2-BD59-A6C34878D82A}">
                    <a16:rowId xmlns:a16="http://schemas.microsoft.com/office/drawing/2014/main" val="11898068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dirty="0"/>
                        <a:t>Parliamo di Inventory (stock), a livello di singolo codice quanto frequentemente vi capita di avere scorte in eccesso quando non ci sono molti ordini clienti e viceversa rimanere senza scorte quando servirebbero per consegnare un ordine cliente?</a:t>
                      </a:r>
                    </a:p>
                    <a:p>
                      <a:endParaRPr lang="it-IT" sz="1400" dirty="0"/>
                    </a:p>
                  </a:txBody>
                  <a:tcPr marL="91438" marR="91438"/>
                </a:tc>
                <a:tc>
                  <a:txBody>
                    <a:bodyPr/>
                    <a:lstStyle/>
                    <a:p>
                      <a:r>
                        <a:rPr lang="it-IT" sz="1400" dirty="0"/>
                        <a:t>Più dell’80% dei codici</a:t>
                      </a:r>
                    </a:p>
                  </a:txBody>
                  <a:tcPr marL="91438" marR="91438"/>
                </a:tc>
                <a:tc>
                  <a:txBody>
                    <a:bodyPr/>
                    <a:lstStyle/>
                    <a:p>
                      <a:r>
                        <a:rPr lang="it-IT" sz="1400" dirty="0"/>
                        <a:t>Circa la metà dei codici </a:t>
                      </a:r>
                    </a:p>
                  </a:txBody>
                  <a:tcPr marL="91438" marR="91438"/>
                </a:tc>
                <a:tc>
                  <a:txBody>
                    <a:bodyPr/>
                    <a:lstStyle/>
                    <a:p>
                      <a:r>
                        <a:rPr lang="it-IT" sz="1400" dirty="0"/>
                        <a:t>Meno del 20% dei codici</a:t>
                      </a:r>
                    </a:p>
                  </a:txBody>
                  <a:tcPr marL="91438" marR="91438"/>
                </a:tc>
                <a:extLst>
                  <a:ext uri="{0D108BD9-81ED-4DB2-BD59-A6C34878D82A}">
                    <a16:rowId xmlns:a16="http://schemas.microsoft.com/office/drawing/2014/main" val="2106594507"/>
                  </a:ext>
                </a:extLst>
              </a:tr>
              <a:tr h="370840">
                <a:tc>
                  <a:txBody>
                    <a:bodyPr/>
                    <a:lstStyle/>
                    <a:p>
                      <a:r>
                        <a:rPr lang="it-IT" sz="1400" dirty="0"/>
                        <a:t>Quanto denaro avete mediamente immobilizzato in stock (materia prima, semilavorati, prodotto finito)?</a:t>
                      </a:r>
                    </a:p>
                  </a:txBody>
                  <a:tcPr marL="91438" marR="91438"/>
                </a:tc>
                <a:tc>
                  <a:txBody>
                    <a:bodyPr/>
                    <a:lstStyle/>
                    <a:p>
                      <a:r>
                        <a:rPr lang="it-IT" sz="1400" dirty="0"/>
                        <a:t>Più del 10% del fatturato</a:t>
                      </a:r>
                    </a:p>
                  </a:txBody>
                  <a:tcPr marL="91438" marR="91438"/>
                </a:tc>
                <a:tc>
                  <a:txBody>
                    <a:bodyPr/>
                    <a:lstStyle/>
                    <a:p>
                      <a:r>
                        <a:rPr lang="it-IT" sz="1400" dirty="0"/>
                        <a:t>Tra il 5 e il 10% del fatturato</a:t>
                      </a:r>
                    </a:p>
                  </a:txBody>
                  <a:tcPr marL="91438" marR="91438"/>
                </a:tc>
                <a:tc>
                  <a:txBody>
                    <a:bodyPr/>
                    <a:lstStyle/>
                    <a:p>
                      <a:r>
                        <a:rPr lang="it-IT" sz="1400" dirty="0"/>
                        <a:t>Meno del 5 % del fatturato</a:t>
                      </a:r>
                    </a:p>
                  </a:txBody>
                  <a:tcPr marL="91438" marR="91438"/>
                </a:tc>
                <a:extLst>
                  <a:ext uri="{0D108BD9-81ED-4DB2-BD59-A6C34878D82A}">
                    <a16:rowId xmlns:a16="http://schemas.microsoft.com/office/drawing/2014/main" val="3419451190"/>
                  </a:ext>
                </a:extLst>
              </a:tr>
              <a:tr h="370840">
                <a:tc>
                  <a:txBody>
                    <a:bodyPr/>
                    <a:lstStyle/>
                    <a:p>
                      <a:r>
                        <a:rPr lang="it-IT" sz="1400" dirty="0"/>
                        <a:t>Ci sono codici prodotto finito o componenti le cui vendite potrebbero aumentare parecchio a patto che il LT di consegna diminuisse drasticamente? In che misura aumenterebbero le vendite?</a:t>
                      </a:r>
                    </a:p>
                  </a:txBody>
                  <a:tcPr marL="91438" marR="91438"/>
                </a:tc>
                <a:tc>
                  <a:txBody>
                    <a:bodyPr/>
                    <a:lstStyle/>
                    <a:p>
                      <a:r>
                        <a:rPr lang="it-IT" sz="1400" dirty="0"/>
                        <a:t>Più del 10%</a:t>
                      </a:r>
                    </a:p>
                  </a:txBody>
                  <a:tcPr marL="91438" marR="91438"/>
                </a:tc>
                <a:tc>
                  <a:txBody>
                    <a:bodyPr/>
                    <a:lstStyle/>
                    <a:p>
                      <a:r>
                        <a:rPr lang="it-IT" sz="1400" dirty="0"/>
                        <a:t>Tra il 5 e il 10%</a:t>
                      </a:r>
                    </a:p>
                  </a:txBody>
                  <a:tcPr marL="91438" marR="91438"/>
                </a:tc>
                <a:tc>
                  <a:txBody>
                    <a:bodyPr/>
                    <a:lstStyle/>
                    <a:p>
                      <a:r>
                        <a:rPr lang="it-IT" sz="1400" dirty="0"/>
                        <a:t>Meno del 5% </a:t>
                      </a:r>
                    </a:p>
                  </a:txBody>
                  <a:tcPr marL="91438" marR="91438"/>
                </a:tc>
                <a:extLst>
                  <a:ext uri="{0D108BD9-81ED-4DB2-BD59-A6C34878D82A}">
                    <a16:rowId xmlns:a16="http://schemas.microsoft.com/office/drawing/2014/main" val="1618530823"/>
                  </a:ext>
                </a:extLst>
              </a:tr>
              <a:tr h="370840">
                <a:tc>
                  <a:txBody>
                    <a:bodyPr/>
                    <a:lstStyle/>
                    <a:p>
                      <a:r>
                        <a:rPr lang="it-IT" sz="1400" dirty="0"/>
                        <a:t>Per esigenze produttive vengono lanciati ordini con lotti di dimensione elevata, in combinazione con una domanda da parte del mercato irregolare si creano in produzione colli di bottiglia fluttuanti. Con quale frequenza accade?</a:t>
                      </a:r>
                    </a:p>
                  </a:txBody>
                  <a:tcPr marL="91438" marR="91438"/>
                </a:tc>
                <a:tc>
                  <a:txBody>
                    <a:bodyPr/>
                    <a:lstStyle/>
                    <a:p>
                      <a:r>
                        <a:rPr lang="it-IT" sz="1400" dirty="0"/>
                        <a:t>Tutte le settimane</a:t>
                      </a:r>
                    </a:p>
                  </a:txBody>
                  <a:tcPr marL="91438" marR="91438"/>
                </a:tc>
                <a:tc>
                  <a:txBody>
                    <a:bodyPr/>
                    <a:lstStyle/>
                    <a:p>
                      <a:r>
                        <a:rPr lang="it-IT" sz="1400" dirty="0"/>
                        <a:t>1 volta al mese al massimo</a:t>
                      </a:r>
                    </a:p>
                  </a:txBody>
                  <a:tcPr marL="91438" marR="91438"/>
                </a:tc>
                <a:tc>
                  <a:txBody>
                    <a:bodyPr/>
                    <a:lstStyle/>
                    <a:p>
                      <a:r>
                        <a:rPr lang="it-IT" sz="1400" dirty="0"/>
                        <a:t>2-3 volte l’anno</a:t>
                      </a:r>
                    </a:p>
                  </a:txBody>
                  <a:tcPr marL="91438" marR="91438"/>
                </a:tc>
                <a:extLst>
                  <a:ext uri="{0D108BD9-81ED-4DB2-BD59-A6C34878D82A}">
                    <a16:rowId xmlns:a16="http://schemas.microsoft.com/office/drawing/2014/main" val="2724102544"/>
                  </a:ext>
                </a:extLst>
              </a:tr>
              <a:tr h="370840">
                <a:tc>
                  <a:txBody>
                    <a:bodyPr/>
                    <a:lstStyle/>
                    <a:p>
                      <a:r>
                        <a:rPr lang="it-IT" sz="1400" dirty="0"/>
                        <a:t>Pensiamo al 20% dei codici prodotto/componente che insieme fanno l’80% del volume venduto. Rispetto al valor medio la domanda del mercato quanto varia (l’intervallo tra il valore minimo e il valore massimo quanto è grande rispetto al valor medio)?</a:t>
                      </a:r>
                    </a:p>
                  </a:txBody>
                  <a:tcPr marL="91438" marR="91438"/>
                </a:tc>
                <a:tc>
                  <a:txBody>
                    <a:bodyPr/>
                    <a:lstStyle/>
                    <a:p>
                      <a:r>
                        <a:rPr lang="it-IT" sz="1400" kern="1200" dirty="0">
                          <a:solidFill>
                            <a:schemeClr val="dk1"/>
                          </a:solidFill>
                          <a:latin typeface="+mn-lt"/>
                          <a:ea typeface="+mn-ea"/>
                          <a:cs typeface="+mn-cs"/>
                        </a:rPr>
                        <a:t>3 volte o più</a:t>
                      </a:r>
                    </a:p>
                  </a:txBody>
                  <a:tcPr marL="91438" marR="91438"/>
                </a:tc>
                <a:tc>
                  <a:txBody>
                    <a:bodyPr/>
                    <a:lstStyle/>
                    <a:p>
                      <a:r>
                        <a:rPr lang="it-IT" sz="1400" dirty="0"/>
                        <a:t>2 volte (intervallo </a:t>
                      </a:r>
                      <a:r>
                        <a:rPr lang="it-IT" sz="1400" dirty="0" err="1"/>
                        <a:t>min</a:t>
                      </a:r>
                      <a:r>
                        <a:rPr lang="it-IT" sz="1400" dirty="0"/>
                        <a:t> </a:t>
                      </a:r>
                      <a:r>
                        <a:rPr lang="it-IT" sz="1400" dirty="0" err="1"/>
                        <a:t>max</a:t>
                      </a:r>
                      <a:r>
                        <a:rPr lang="it-IT" sz="1400" dirty="0"/>
                        <a:t> è pari a 2 volte il valor medio)</a:t>
                      </a:r>
                    </a:p>
                  </a:txBody>
                  <a:tcPr marL="91438" marR="9143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400" dirty="0"/>
                        <a:t>Al massimo 1 volta (Intervallo </a:t>
                      </a:r>
                      <a:r>
                        <a:rPr lang="it-IT" sz="1400" dirty="0" err="1"/>
                        <a:t>min</a:t>
                      </a:r>
                      <a:r>
                        <a:rPr lang="it-IT" sz="1400" dirty="0"/>
                        <a:t> </a:t>
                      </a:r>
                      <a:r>
                        <a:rPr lang="it-IT" sz="1400" dirty="0" err="1"/>
                        <a:t>max</a:t>
                      </a:r>
                      <a:r>
                        <a:rPr lang="it-IT" sz="1400" dirty="0"/>
                        <a:t> è pari al valor medio)</a:t>
                      </a:r>
                    </a:p>
                  </a:txBody>
                  <a:tcPr marL="91438" marR="91438"/>
                </a:tc>
                <a:extLst>
                  <a:ext uri="{0D108BD9-81ED-4DB2-BD59-A6C34878D82A}">
                    <a16:rowId xmlns:a16="http://schemas.microsoft.com/office/drawing/2014/main" val="3567177343"/>
                  </a:ext>
                </a:extLst>
              </a:tr>
            </a:tbl>
          </a:graphicData>
        </a:graphic>
      </p:graphicFrame>
      <p:sp>
        <p:nvSpPr>
          <p:cNvPr id="9" name="Titolo 1">
            <a:extLst>
              <a:ext uri="{FF2B5EF4-FFF2-40B4-BE49-F238E27FC236}">
                <a16:creationId xmlns:a16="http://schemas.microsoft.com/office/drawing/2014/main" id="{C2123FAA-2BC4-4ACC-BA7D-35CC9144A6FD}"/>
              </a:ext>
            </a:extLst>
          </p:cNvPr>
          <p:cNvSpPr txBox="1">
            <a:spLocks noChangeArrowheads="1"/>
          </p:cNvSpPr>
          <p:nvPr/>
        </p:nvSpPr>
        <p:spPr>
          <a:xfrm>
            <a:off x="0" y="189260"/>
            <a:ext cx="12192000" cy="440660"/>
          </a:xfrm>
          <a:prstGeom prst="rect">
            <a:avLst/>
          </a:prstGeom>
          <a:solidFill>
            <a:schemeClr val="accent1">
              <a:lumMod val="20000"/>
              <a:lumOff val="80000"/>
            </a:schemeClr>
          </a:solidFill>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r>
              <a:rPr lang="it-IT" altLang="it-IT" sz="3200" b="1" dirty="0"/>
              <a:t>Quanto valore ha il DDMRP per te?</a:t>
            </a:r>
          </a:p>
        </p:txBody>
      </p:sp>
      <p:sp>
        <p:nvSpPr>
          <p:cNvPr id="2" name="Rettangolo 1">
            <a:extLst>
              <a:ext uri="{FF2B5EF4-FFF2-40B4-BE49-F238E27FC236}">
                <a16:creationId xmlns:a16="http://schemas.microsoft.com/office/drawing/2014/main" id="{E282E569-6F4E-406D-B046-6B40A9C4D26B}"/>
              </a:ext>
            </a:extLst>
          </p:cNvPr>
          <p:cNvSpPr/>
          <p:nvPr/>
        </p:nvSpPr>
        <p:spPr>
          <a:xfrm>
            <a:off x="2600960" y="5377994"/>
            <a:ext cx="7254240" cy="1200329"/>
          </a:xfrm>
          <a:prstGeom prst="rect">
            <a:avLst/>
          </a:prstGeom>
        </p:spPr>
        <p:txBody>
          <a:bodyPr wrap="square">
            <a:spAutoFit/>
          </a:bodyPr>
          <a:lstStyle/>
          <a:p>
            <a:r>
              <a:rPr lang="it-IT" altLang="it-IT" dirty="0"/>
              <a:t>MISURATI LA FEBBRE DA SOLO – SOPRA I 38 E’ MEGLIO CURARSI</a:t>
            </a:r>
          </a:p>
          <a:p>
            <a:r>
              <a:rPr lang="it-IT" altLang="it-IT" dirty="0"/>
              <a:t>PER OGNI RISPOSTA A CALCOLA 15 PUNTI</a:t>
            </a:r>
          </a:p>
          <a:p>
            <a:r>
              <a:rPr lang="it-IT" altLang="it-IT" dirty="0"/>
              <a:t>PER OGNI RISPOSTA B CALCOLA  8 PUNTI</a:t>
            </a:r>
          </a:p>
          <a:p>
            <a:r>
              <a:rPr lang="it-IT" altLang="it-IT" dirty="0"/>
              <a:t>PER OGNI RISPOSTA C CALCOLA  4 PUNTI</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laudi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1914</TotalTime>
  <Words>716</Words>
  <Application>Microsoft Office PowerPoint</Application>
  <PresentationFormat>Widescreen</PresentationFormat>
  <Paragraphs>68</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Perché ddmrp</dc:title>
  <dc:creator>Claudio Vettor</dc:creator>
  <cp:lastModifiedBy>Claudio Vettor</cp:lastModifiedBy>
  <cp:revision>212</cp:revision>
  <cp:lastPrinted>2019-05-07T14:25:16Z</cp:lastPrinted>
  <dcterms:created xsi:type="dcterms:W3CDTF">2019-01-21T16:08:53Z</dcterms:created>
  <dcterms:modified xsi:type="dcterms:W3CDTF">2019-05-17T05:45:12Z</dcterms:modified>
</cp:coreProperties>
</file>